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阿里巴巴普惠体" charset="1" panose="00020600040101010101"/>
      <p:regular r:id="rId29"/>
    </p:embeddedFont>
    <p:embeddedFont>
      <p:font typeface="字由点字倔强黑" charset="1" panose="00020600040101010101"/>
      <p:regular r:id="rId30"/>
    </p:embeddedFont>
    <p:embeddedFont>
      <p:font typeface="阿里巴巴普惠体 Bold" charset="1" panose="00020600040101010101"/>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https://hexo.io/themes/" TargetMode="External" Type="http://schemas.openxmlformats.org/officeDocument/2006/relationships/hyperlink"/></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https://simonaking.com" TargetMode="External" Type="http://schemas.openxmlformats.org/officeDocument/2006/relationships/hyperlink"/><Relationship Id="rId3" Target="https://akilar.top" TargetMode="External" Type="http://schemas.openxmlformats.org/officeDocument/2006/relationships/hyperlink"/><Relationship Id="rId4" Target="https://blog.zhheo.com" TargetMode="External" Type="http://schemas.openxmlformats.org/officeDocument/2006/relationships/hyperlink"/><Relationship Id="rId5" Target="https://xbxyftx.top" TargetMode="External" Type="http://schemas.openxmlformats.org/officeDocument/2006/relationships/hyperlink"/><Relationship Id="rId6" Target="https://zxjc-niusile.github.io"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https://nodejs.org/zh-cn"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https://git-scm.com"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https://github.com"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13182576" y="1441590"/>
            <a:ext cx="5105424" cy="8845410"/>
            <a:chOff x="0" y="0"/>
            <a:chExt cx="6807232" cy="11793880"/>
          </a:xfrm>
        </p:grpSpPr>
        <p:sp>
          <p:nvSpPr>
            <p:cNvPr name="Freeform 3" id="3"/>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4" id="4"/>
          <p:cNvGrpSpPr/>
          <p:nvPr/>
        </p:nvGrpSpPr>
        <p:grpSpPr>
          <a:xfrm rot="0">
            <a:off x="0" y="0"/>
            <a:ext cx="5105424" cy="8845410"/>
            <a:chOff x="0" y="0"/>
            <a:chExt cx="6807232" cy="11793880"/>
          </a:xfrm>
        </p:grpSpPr>
        <p:sp>
          <p:nvSpPr>
            <p:cNvPr name="Freeform 5" id="5"/>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6" id="6"/>
          <p:cNvGrpSpPr/>
          <p:nvPr/>
        </p:nvGrpSpPr>
        <p:grpSpPr>
          <a:xfrm rot="1800000">
            <a:off x="15570334" y="3032778"/>
            <a:ext cx="1943148" cy="2866262"/>
            <a:chOff x="0" y="0"/>
            <a:chExt cx="2590864" cy="3821682"/>
          </a:xfrm>
        </p:grpSpPr>
        <p:sp>
          <p:nvSpPr>
            <p:cNvPr name="Freeform 7" id="7"/>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grpSp>
        <p:nvGrpSpPr>
          <p:cNvPr name="Group 8" id="8"/>
          <p:cNvGrpSpPr/>
          <p:nvPr/>
        </p:nvGrpSpPr>
        <p:grpSpPr>
          <a:xfrm rot="0">
            <a:off x="543576" y="0"/>
            <a:ext cx="5685201" cy="7192550"/>
            <a:chOff x="0" y="0"/>
            <a:chExt cx="7580268" cy="9590066"/>
          </a:xfrm>
        </p:grpSpPr>
        <p:sp>
          <p:nvSpPr>
            <p:cNvPr name="Freeform 9" id="9"/>
            <p:cNvSpPr/>
            <p:nvPr/>
          </p:nvSpPr>
          <p:spPr>
            <a:xfrm flipH="false" flipV="false" rot="0">
              <a:off x="-183896" y="0"/>
              <a:ext cx="7764145" cy="9774047"/>
            </a:xfrm>
            <a:custGeom>
              <a:avLst/>
              <a:gdLst/>
              <a:ahLst/>
              <a:cxnLst/>
              <a:rect r="r" b="b" t="t" l="l"/>
              <a:pathLst>
                <a:path h="9774047" w="7764145">
                  <a:moveTo>
                    <a:pt x="4772533" y="0"/>
                  </a:moveTo>
                  <a:lnTo>
                    <a:pt x="7764145" y="0"/>
                  </a:lnTo>
                  <a:lnTo>
                    <a:pt x="2601468" y="8942197"/>
                  </a:lnTo>
                  <a:cubicBezTo>
                    <a:pt x="2243709" y="9561830"/>
                    <a:pt x="1451483" y="9774047"/>
                    <a:pt x="831850" y="9416415"/>
                  </a:cubicBezTo>
                  <a:cubicBezTo>
                    <a:pt x="212217" y="9058783"/>
                    <a:pt x="0" y="8266430"/>
                    <a:pt x="357632" y="7646797"/>
                  </a:cubicBezTo>
                  <a:lnTo>
                    <a:pt x="4772533" y="0"/>
                  </a:lnTo>
                  <a:close/>
                </a:path>
              </a:pathLst>
            </a:custGeom>
            <a:solidFill>
              <a:srgbClr val="4C77D2"/>
            </a:solidFill>
          </p:spPr>
        </p:sp>
      </p:grpSp>
      <p:grpSp>
        <p:nvGrpSpPr>
          <p:cNvPr name="Group 10" id="10"/>
          <p:cNvGrpSpPr/>
          <p:nvPr/>
        </p:nvGrpSpPr>
        <p:grpSpPr>
          <a:xfrm rot="0">
            <a:off x="12059224" y="6674886"/>
            <a:ext cx="3618035" cy="3612114"/>
            <a:chOff x="0" y="0"/>
            <a:chExt cx="4824046" cy="4816152"/>
          </a:xfrm>
        </p:grpSpPr>
        <p:sp>
          <p:nvSpPr>
            <p:cNvPr name="Freeform 11" id="11"/>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sp>
        <p:nvSpPr>
          <p:cNvPr name="TextBox 12" id="12"/>
          <p:cNvSpPr txBox="true"/>
          <p:nvPr/>
        </p:nvSpPr>
        <p:spPr>
          <a:xfrm rot="0">
            <a:off x="7158513" y="7183025"/>
            <a:ext cx="3970974" cy="466725"/>
          </a:xfrm>
          <a:prstGeom prst="rect">
            <a:avLst/>
          </a:prstGeom>
        </p:spPr>
        <p:txBody>
          <a:bodyPr anchor="t" rtlCol="false" tIns="0" lIns="0" bIns="0" rIns="0">
            <a:spAutoFit/>
          </a:bodyPr>
          <a:lstStyle/>
          <a:p>
            <a:pPr algn="ctr">
              <a:lnSpc>
                <a:spcPts val="3600"/>
              </a:lnSpc>
            </a:pPr>
            <a:r>
              <a:rPr lang="en-US" sz="3000">
                <a:solidFill>
                  <a:srgbClr val="000000"/>
                </a:solidFill>
                <a:latin typeface="阿里巴巴普惠体"/>
                <a:ea typeface="阿里巴巴普惠体"/>
                <a:cs typeface="阿里巴巴普惠体"/>
                <a:sym typeface="阿里巴巴普惠体"/>
              </a:rPr>
              <a:t>扎西尖措</a:t>
            </a:r>
          </a:p>
        </p:txBody>
      </p:sp>
      <p:sp>
        <p:nvSpPr>
          <p:cNvPr name="TextBox 13" id="13"/>
          <p:cNvSpPr txBox="true"/>
          <p:nvPr/>
        </p:nvSpPr>
        <p:spPr>
          <a:xfrm rot="0">
            <a:off x="3147985" y="3006521"/>
            <a:ext cx="11992031" cy="3186302"/>
          </a:xfrm>
          <a:prstGeom prst="rect">
            <a:avLst/>
          </a:prstGeom>
        </p:spPr>
        <p:txBody>
          <a:bodyPr anchor="t" rtlCol="false" tIns="0" lIns="0" bIns="0" rIns="0">
            <a:spAutoFit/>
          </a:bodyPr>
          <a:lstStyle/>
          <a:p>
            <a:pPr algn="ctr">
              <a:lnSpc>
                <a:spcPts val="12506"/>
              </a:lnSpc>
            </a:pPr>
            <a:r>
              <a:rPr lang="en-US" sz="10422">
                <a:solidFill>
                  <a:srgbClr val="113AA6"/>
                </a:solidFill>
                <a:latin typeface="字由点字倔强黑"/>
                <a:ea typeface="字由点字倔强黑"/>
                <a:cs typeface="字由点字倔强黑"/>
                <a:sym typeface="字由点字倔强黑"/>
              </a:rPr>
              <a:t>利用GitHub和Hexo搭建个人博客</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315CBE"/>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315CBE"/>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732521" y="133641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8883869" y="133641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035218" y="133641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11288258" y="1965021"/>
            <a:ext cx="4076399" cy="6356958"/>
          </a:xfrm>
          <a:custGeom>
            <a:avLst/>
            <a:gdLst/>
            <a:ahLst/>
            <a:cxnLst/>
            <a:rect r="r" b="b" t="t" l="l"/>
            <a:pathLst>
              <a:path h="6356958" w="4076399">
                <a:moveTo>
                  <a:pt x="0" y="0"/>
                </a:moveTo>
                <a:lnTo>
                  <a:pt x="4076399" y="0"/>
                </a:lnTo>
                <a:lnTo>
                  <a:pt x="4076399" y="6356958"/>
                </a:lnTo>
                <a:lnTo>
                  <a:pt x="0" y="6356958"/>
                </a:lnTo>
                <a:lnTo>
                  <a:pt x="0" y="0"/>
                </a:lnTo>
                <a:close/>
              </a:path>
            </a:pathLst>
          </a:custGeom>
          <a:blipFill>
            <a:blip r:embed="rId2"/>
            <a:stretch>
              <a:fillRect l="0" t="0" r="0" b="0"/>
            </a:stretch>
          </a:blipFill>
        </p:spPr>
      </p:sp>
      <p:sp>
        <p:nvSpPr>
          <p:cNvPr name="TextBox 17" id="17"/>
          <p:cNvSpPr txBox="true"/>
          <p:nvPr/>
        </p:nvSpPr>
        <p:spPr>
          <a:xfrm rot="0">
            <a:off x="1507002" y="2214071"/>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安装 Hexo</a:t>
            </a:r>
          </a:p>
        </p:txBody>
      </p:sp>
      <p:sp>
        <p:nvSpPr>
          <p:cNvPr name="TextBox 18" id="18"/>
          <p:cNvSpPr txBox="true"/>
          <p:nvPr/>
        </p:nvSpPr>
        <p:spPr>
          <a:xfrm rot="0">
            <a:off x="1507002" y="3227340"/>
            <a:ext cx="7918132" cy="28441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打开命令行</a:t>
            </a:r>
            <a:r>
              <a:rPr lang="en-US" sz="1800">
                <a:solidFill>
                  <a:srgbClr val="000000"/>
                </a:solidFill>
                <a:latin typeface="阿里巴巴普惠体"/>
                <a:ea typeface="阿里巴巴普惠体"/>
                <a:cs typeface="阿里巴巴普惠体"/>
                <a:sym typeface="阿里巴巴普惠体"/>
              </a:rPr>
              <a:t>工具，通过cd命令进入到刚刚创建的博客目录（例如，如果你在 Windows 上，且博客目录在 D 盘根目录下，你可以输入d:然后cd blog；如果在其他操作系统下，使用相应的路径导航命令）。进入目录后，运行以下命令安装 Hexo：</a:t>
            </a:r>
            <a:r>
              <a:rPr lang="en-US" sz="1800" b="true">
                <a:solidFill>
                  <a:srgbClr val="000000"/>
                </a:solidFill>
                <a:latin typeface="阿里巴巴普惠体 Bold"/>
                <a:ea typeface="阿里巴巴普惠体 Bold"/>
                <a:cs typeface="阿里巴巴普惠体 Bold"/>
                <a:sym typeface="阿里巴巴普惠体 Bold"/>
              </a:rPr>
              <a:t>npm install -g hexo-cli</a:t>
            </a:r>
            <a:r>
              <a:rPr lang="en-US" sz="1800">
                <a:solidFill>
                  <a:srgbClr val="000000"/>
                </a:solidFill>
                <a:latin typeface="阿里巴巴普惠体"/>
                <a:ea typeface="阿里巴巴普惠体"/>
                <a:cs typeface="阿里巴巴普惠体"/>
                <a:sym typeface="阿里巴巴普惠体"/>
              </a:rPr>
              <a:t>。此命令中的-g参数表示全局安装，hexo-cli是 Hexo 的命令行工具，全局安装后可以在任何目录下使用 Hexo 相关命令。安装过程可能需要一些时间，因为它需要从网络上下载 Hexo 的相关文件和依赖。</a:t>
            </a:r>
          </a:p>
        </p:txBody>
      </p:sp>
      <p:sp>
        <p:nvSpPr>
          <p:cNvPr name="TextBox 19" id="19"/>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安装 Hexo</a:t>
            </a:r>
          </a:p>
        </p:txBody>
      </p:sp>
      <p:sp>
        <p:nvSpPr>
          <p:cNvPr name="TextBox 20" id="20"/>
          <p:cNvSpPr txBox="true"/>
          <p:nvPr/>
        </p:nvSpPr>
        <p:spPr>
          <a:xfrm rot="0">
            <a:off x="1507002" y="7532795"/>
            <a:ext cx="7918132"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可</a:t>
            </a:r>
            <a:r>
              <a:rPr lang="en-US" sz="1800">
                <a:solidFill>
                  <a:srgbClr val="000000"/>
                </a:solidFill>
                <a:latin typeface="阿里巴巴普惠体"/>
                <a:ea typeface="阿里巴巴普惠体"/>
                <a:cs typeface="阿里巴巴普惠体"/>
                <a:sym typeface="阿里巴巴普惠体"/>
              </a:rPr>
              <a:t>在 cmd 中输入 </a:t>
            </a:r>
            <a:r>
              <a:rPr lang="en-US" sz="1800" b="true">
                <a:solidFill>
                  <a:srgbClr val="000000"/>
                </a:solidFill>
                <a:latin typeface="阿里巴巴普惠体 Bold"/>
                <a:ea typeface="阿里巴巴普惠体 Bold"/>
                <a:cs typeface="阿里巴巴普惠体 Bold"/>
                <a:sym typeface="阿里巴巴普惠体 Bold"/>
              </a:rPr>
              <a:t>hexo -v</a:t>
            </a:r>
            <a:r>
              <a:rPr lang="en-US" sz="1800">
                <a:solidFill>
                  <a:srgbClr val="000000"/>
                </a:solidFill>
                <a:latin typeface="阿里巴巴普惠体"/>
                <a:ea typeface="阿里巴巴普惠体"/>
                <a:cs typeface="阿里巴巴普惠体"/>
                <a:sym typeface="阿里巴巴普惠体"/>
              </a:rPr>
              <a:t>,</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出现hexo版本信息说明安装成功</a:t>
            </a:r>
          </a:p>
        </p:txBody>
      </p:sp>
      <p:sp>
        <p:nvSpPr>
          <p:cNvPr name="TextBox 21" id="21"/>
          <p:cNvSpPr txBox="true"/>
          <p:nvPr/>
        </p:nvSpPr>
        <p:spPr>
          <a:xfrm rot="0">
            <a:off x="1507002" y="6523145"/>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检查</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732521" y="124415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8883869" y="124415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035218" y="124415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8786912" y="4810808"/>
            <a:ext cx="7705828" cy="4813367"/>
          </a:xfrm>
          <a:custGeom>
            <a:avLst/>
            <a:gdLst/>
            <a:ahLst/>
            <a:cxnLst/>
            <a:rect r="r" b="b" t="t" l="l"/>
            <a:pathLst>
              <a:path h="4813367" w="7705828">
                <a:moveTo>
                  <a:pt x="0" y="0"/>
                </a:moveTo>
                <a:lnTo>
                  <a:pt x="7705829" y="0"/>
                </a:lnTo>
                <a:lnTo>
                  <a:pt x="7705829" y="4813368"/>
                </a:lnTo>
                <a:lnTo>
                  <a:pt x="0" y="4813368"/>
                </a:lnTo>
                <a:lnTo>
                  <a:pt x="0" y="0"/>
                </a:lnTo>
                <a:close/>
              </a:path>
            </a:pathLst>
          </a:custGeom>
          <a:blipFill>
            <a:blip r:embed="rId2"/>
            <a:stretch>
              <a:fillRect l="0" t="0" r="-9585" b="0"/>
            </a:stretch>
          </a:blipFill>
        </p:spPr>
      </p:sp>
      <p:sp>
        <p:nvSpPr>
          <p:cNvPr name="TextBox 17" id="17"/>
          <p:cNvSpPr txBox="true"/>
          <p:nvPr/>
        </p:nvSpPr>
        <p:spPr>
          <a:xfrm rot="0">
            <a:off x="706356" y="1391225"/>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初始化博客</a:t>
            </a:r>
          </a:p>
        </p:txBody>
      </p:sp>
      <p:sp>
        <p:nvSpPr>
          <p:cNvPr name="TextBox 18" id="18"/>
          <p:cNvSpPr txBox="true"/>
          <p:nvPr/>
        </p:nvSpPr>
        <p:spPr>
          <a:xfrm rot="0">
            <a:off x="706356" y="1877000"/>
            <a:ext cx="7240717" cy="12058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在博客目录下继续运行</a:t>
            </a:r>
            <a:r>
              <a:rPr lang="en-US" sz="1800" b="true">
                <a:solidFill>
                  <a:srgbClr val="000000"/>
                </a:solidFill>
                <a:latin typeface="阿里巴巴普惠体 Bold"/>
                <a:ea typeface="阿里巴巴普惠体 Bold"/>
                <a:cs typeface="阿里巴巴普惠体 Bold"/>
                <a:sym typeface="阿里巴巴普惠体 Bold"/>
              </a:rPr>
              <a:t>hexo init</a:t>
            </a:r>
            <a:r>
              <a:rPr lang="en-US" sz="1800">
                <a:solidFill>
                  <a:srgbClr val="000000"/>
                </a:solidFill>
                <a:latin typeface="阿里巴巴普惠体"/>
                <a:ea typeface="阿里巴巴普惠体"/>
                <a:cs typeface="阿里巴巴普惠体"/>
                <a:sym typeface="阿里巴巴普惠体"/>
              </a:rPr>
              <a:t>命令。这个命令会自动下载 Hexo 初始化博客项目所需</a:t>
            </a:r>
            <a:r>
              <a:rPr lang="en-US" sz="1800">
                <a:solidFill>
                  <a:srgbClr val="000000"/>
                </a:solidFill>
                <a:latin typeface="阿里巴巴普惠体"/>
                <a:ea typeface="阿里巴巴普惠体"/>
                <a:cs typeface="阿里巴巴普惠体"/>
                <a:sym typeface="阿里巴巴普惠体"/>
              </a:rPr>
              <a:t>的文件和配置信息，并按照 Hexo 的默认结构进行组织。初始化完成后，博客目录下会出现以下主要的目录和文件：</a:t>
            </a:r>
          </a:p>
        </p:txBody>
      </p:sp>
      <p:sp>
        <p:nvSpPr>
          <p:cNvPr name="TextBox 19" id="19"/>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初始化博客</a:t>
            </a:r>
          </a:p>
        </p:txBody>
      </p:sp>
      <p:sp>
        <p:nvSpPr>
          <p:cNvPr name="TextBox 20" id="20"/>
          <p:cNvSpPr txBox="true"/>
          <p:nvPr/>
        </p:nvSpPr>
        <p:spPr>
          <a:xfrm rot="0">
            <a:off x="706356" y="3706165"/>
            <a:ext cx="7366674" cy="24345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Hexo的核心配置文件，整个博客的各种设置都在这里完成。是一个 YAML 格式的文件，通过简单的键值对来配置博客的参数，包括博客的标题、副标题、作者、语言、主题、插件等众多设置。例如，title字段用于设置博客的标题，subtitle字段用于设置副标题，author字段填写作者姓名，language字段可以指定博客使用的语言，如en（英语）、zh-CN（中文简体）等。</a:t>
            </a:r>
          </a:p>
        </p:txBody>
      </p:sp>
      <p:sp>
        <p:nvSpPr>
          <p:cNvPr name="TextBox 21" id="21"/>
          <p:cNvSpPr txBox="true"/>
          <p:nvPr/>
        </p:nvSpPr>
        <p:spPr>
          <a:xfrm rot="0">
            <a:off x="706356" y="3206690"/>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_config.yml</a:t>
            </a:r>
          </a:p>
        </p:txBody>
      </p:sp>
      <p:sp>
        <p:nvSpPr>
          <p:cNvPr name="TextBox 22" id="22"/>
          <p:cNvSpPr txBox="true"/>
          <p:nvPr/>
        </p:nvSpPr>
        <p:spPr>
          <a:xfrm rot="0">
            <a:off x="753501" y="6264580"/>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source</a:t>
            </a:r>
          </a:p>
        </p:txBody>
      </p:sp>
      <p:sp>
        <p:nvSpPr>
          <p:cNvPr name="TextBox 23" id="23"/>
          <p:cNvSpPr txBox="true"/>
          <p:nvPr/>
        </p:nvSpPr>
        <p:spPr>
          <a:xfrm rot="0">
            <a:off x="753501" y="6750355"/>
            <a:ext cx="7366674" cy="161544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是用户创建博客文章和页面的源文件存放处。默认情况下，我们使用 Markd</a:t>
            </a:r>
            <a:r>
              <a:rPr lang="en-US" sz="1800">
                <a:solidFill>
                  <a:srgbClr val="000000"/>
                </a:solidFill>
                <a:latin typeface="阿里巴巴普惠体"/>
                <a:ea typeface="阿里巴巴普惠体"/>
                <a:cs typeface="阿里巴巴普惠体"/>
                <a:sym typeface="阿里巴巴普惠体"/>
              </a:rPr>
              <a:t>o</a:t>
            </a:r>
            <a:r>
              <a:rPr lang="en-US" sz="1800">
                <a:solidFill>
                  <a:srgbClr val="000000"/>
                </a:solidFill>
                <a:latin typeface="阿里巴巴普惠体"/>
                <a:ea typeface="阿里巴巴普惠体"/>
                <a:cs typeface="阿里巴巴普惠体"/>
                <a:sym typeface="阿里巴巴普惠体"/>
              </a:rPr>
              <a:t>w</a:t>
            </a:r>
            <a:r>
              <a:rPr lang="en-US" sz="1800">
                <a:solidFill>
                  <a:srgbClr val="000000"/>
                </a:solidFill>
                <a:latin typeface="阿里巴巴普惠体"/>
                <a:ea typeface="阿里巴巴普惠体"/>
                <a:cs typeface="阿里巴巴普惠体"/>
                <a:sym typeface="阿里巴巴普惠体"/>
              </a:rPr>
              <a:t>n</a:t>
            </a:r>
            <a:r>
              <a:rPr lang="en-US" sz="1800">
                <a:solidFill>
                  <a:srgbClr val="000000"/>
                </a:solidFill>
                <a:latin typeface="阿里巴巴普惠体"/>
                <a:ea typeface="阿里巴巴普惠体"/>
                <a:cs typeface="阿里巴巴普惠体"/>
                <a:sym typeface="阿里巴巴普惠体"/>
              </a:rPr>
              <a:t> 格式来撰写文章。在这个目录下创建的 Markdown 文件将被 Hexo 解析并转换为网页内容。例如，您可以在source/_posts子目录下创建新</a:t>
            </a:r>
            <a:r>
              <a:rPr lang="en-US" sz="1800">
                <a:solidFill>
                  <a:srgbClr val="000000"/>
                </a:solidFill>
                <a:latin typeface="阿里巴巴普惠体"/>
                <a:ea typeface="阿里巴巴普惠体"/>
                <a:cs typeface="阿里巴巴普惠体"/>
                <a:sym typeface="阿里巴巴普惠体"/>
              </a:rPr>
              <a:t>的博客文章文件。</a:t>
            </a:r>
          </a:p>
        </p:txBody>
      </p:sp>
      <p:sp>
        <p:nvSpPr>
          <p:cNvPr name="TextBox 24" id="24"/>
          <p:cNvSpPr txBox="true"/>
          <p:nvPr/>
        </p:nvSpPr>
        <p:spPr>
          <a:xfrm rot="0">
            <a:off x="8786912" y="2097118"/>
            <a:ext cx="7366674"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这个目录用于存放Hexo根据source目录中的内容和_config.yml的配置生成的静态文件。这些静态文件包括 HTML、CSS、JavaScript 等，它们将被部署到服务器（如 GitHub）上，供用户通过浏览器访问。</a:t>
            </a:r>
          </a:p>
          <a:p>
            <a:pPr algn="l">
              <a:lnSpc>
                <a:spcPts val="3240"/>
              </a:lnSpc>
            </a:pPr>
            <a:r>
              <a:rPr lang="en-US" sz="1800">
                <a:solidFill>
                  <a:srgbClr val="000000"/>
                </a:solidFill>
                <a:latin typeface="阿里巴巴普惠体"/>
                <a:ea typeface="阿里巴巴普惠体"/>
                <a:cs typeface="阿里巴巴普惠体"/>
                <a:sym typeface="阿里巴巴普惠体"/>
              </a:rPr>
              <a:t>此外，还有其他一些辅助文件和文件夹，如scaffolds用于生成文章或页面的模板，package.json用于管理项目的依赖等。</a:t>
            </a:r>
          </a:p>
        </p:txBody>
      </p:sp>
      <p:sp>
        <p:nvSpPr>
          <p:cNvPr name="TextBox 25" id="25"/>
          <p:cNvSpPr txBox="true"/>
          <p:nvPr/>
        </p:nvSpPr>
        <p:spPr>
          <a:xfrm rot="0">
            <a:off x="753501" y="8483969"/>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themes</a:t>
            </a:r>
          </a:p>
        </p:txBody>
      </p:sp>
      <p:sp>
        <p:nvSpPr>
          <p:cNvPr name="TextBox 26" id="26"/>
          <p:cNvSpPr txBox="true"/>
          <p:nvPr/>
        </p:nvSpPr>
        <p:spPr>
          <a:xfrm rot="0">
            <a:off x="753501" y="8964093"/>
            <a:ext cx="7366674" cy="12058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存放博客主题文件的目录。Hexo 有大量丰富多样的开源主题可供选择，每个主题都有其独特的设计风格和功能。不同的主题可以让您的博客呈现出完全不同的外观和交互体验。</a:t>
            </a:r>
          </a:p>
        </p:txBody>
      </p:sp>
      <p:sp>
        <p:nvSpPr>
          <p:cNvPr name="TextBox 27" id="27"/>
          <p:cNvSpPr txBox="true"/>
          <p:nvPr/>
        </p:nvSpPr>
        <p:spPr>
          <a:xfrm rot="0">
            <a:off x="8841304" y="1572963"/>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public</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732521" y="124415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8883869" y="124415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035218" y="124415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1258461" y="4405621"/>
            <a:ext cx="11301259" cy="3206732"/>
          </a:xfrm>
          <a:custGeom>
            <a:avLst/>
            <a:gdLst/>
            <a:ahLst/>
            <a:cxnLst/>
            <a:rect r="r" b="b" t="t" l="l"/>
            <a:pathLst>
              <a:path h="3206732" w="11301259">
                <a:moveTo>
                  <a:pt x="0" y="0"/>
                </a:moveTo>
                <a:lnTo>
                  <a:pt x="11301259" y="0"/>
                </a:lnTo>
                <a:lnTo>
                  <a:pt x="11301259" y="3206733"/>
                </a:lnTo>
                <a:lnTo>
                  <a:pt x="0" y="3206733"/>
                </a:lnTo>
                <a:lnTo>
                  <a:pt x="0" y="0"/>
                </a:lnTo>
                <a:close/>
              </a:path>
            </a:pathLst>
          </a:custGeom>
          <a:blipFill>
            <a:blip r:embed="rId2"/>
            <a:stretch>
              <a:fillRect l="0" t="0" r="0" b="0"/>
            </a:stretch>
          </a:blipFill>
        </p:spPr>
      </p:sp>
      <p:sp>
        <p:nvSpPr>
          <p:cNvPr name="TextBox 17" id="17"/>
          <p:cNvSpPr txBox="true"/>
          <p:nvPr/>
        </p:nvSpPr>
        <p:spPr>
          <a:xfrm rot="0">
            <a:off x="1258461" y="1485769"/>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测试博客</a:t>
            </a:r>
          </a:p>
        </p:txBody>
      </p:sp>
      <p:sp>
        <p:nvSpPr>
          <p:cNvPr name="TextBox 18" id="18"/>
          <p:cNvSpPr txBox="true"/>
          <p:nvPr/>
        </p:nvSpPr>
        <p:spPr>
          <a:xfrm rot="0">
            <a:off x="1258461" y="2276344"/>
            <a:ext cx="7240717"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通过</a:t>
            </a:r>
            <a:r>
              <a:rPr lang="en-US" sz="1800" b="true">
                <a:solidFill>
                  <a:srgbClr val="000000"/>
                </a:solidFill>
                <a:latin typeface="阿里巴巴普惠体 Bold"/>
                <a:ea typeface="阿里巴巴普惠体 Bold"/>
                <a:cs typeface="阿里巴巴普惠体 Bold"/>
                <a:sym typeface="阿里巴巴普惠体 Bold"/>
              </a:rPr>
              <a:t>hexo g &amp;&amp; hexo s</a:t>
            </a:r>
            <a:r>
              <a:rPr lang="en-US" sz="1800">
                <a:solidFill>
                  <a:srgbClr val="000000"/>
                </a:solidFill>
                <a:latin typeface="阿里巴巴普惠体"/>
                <a:ea typeface="阿里巴巴普惠体"/>
                <a:cs typeface="阿里巴巴普惠体"/>
                <a:sym typeface="阿里巴巴普惠体"/>
              </a:rPr>
              <a:t>生成一个初始页面来</a:t>
            </a:r>
            <a:r>
              <a:rPr lang="en-US" sz="1800">
                <a:solidFill>
                  <a:srgbClr val="000000"/>
                </a:solidFill>
                <a:latin typeface="阿里巴巴普惠体"/>
                <a:ea typeface="阿里巴巴普惠体"/>
                <a:cs typeface="阿里巴巴普惠体"/>
                <a:sym typeface="阿里巴巴普惠体"/>
              </a:rPr>
              <a:t>进行测试。</a:t>
            </a:r>
          </a:p>
        </p:txBody>
      </p:sp>
      <p:sp>
        <p:nvSpPr>
          <p:cNvPr name="TextBox 19" id="19"/>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初始化博客</a:t>
            </a:r>
          </a:p>
        </p:txBody>
      </p:sp>
      <p:sp>
        <p:nvSpPr>
          <p:cNvPr name="TextBox 20" id="20"/>
          <p:cNvSpPr txBox="true"/>
          <p:nvPr/>
        </p:nvSpPr>
        <p:spPr>
          <a:xfrm rot="0">
            <a:off x="1258461" y="3228331"/>
            <a:ext cx="10070026"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在页面启动后按住ctrl左键点击</a:t>
            </a:r>
            <a:r>
              <a:rPr lang="en-US" sz="1800" b="true">
                <a:solidFill>
                  <a:srgbClr val="000000"/>
                </a:solidFill>
                <a:latin typeface="阿里巴巴普惠体 Bold"/>
                <a:ea typeface="阿里巴巴普惠体 Bold"/>
                <a:cs typeface="阿里巴巴普惠体 Bold"/>
                <a:sym typeface="阿里巴巴普惠体 Bold"/>
              </a:rPr>
              <a:t>http://localhost:4000/ </a:t>
            </a:r>
            <a:r>
              <a:rPr lang="en-US" sz="1800">
                <a:solidFill>
                  <a:srgbClr val="000000"/>
                </a:solidFill>
                <a:latin typeface="阿里巴巴普惠体"/>
                <a:ea typeface="阿里巴巴普惠体"/>
                <a:cs typeface="阿里巴巴普惠体"/>
                <a:sym typeface="阿里巴巴普惠体"/>
              </a:rPr>
              <a:t>字段即可自动跳转至浏览器</a:t>
            </a:r>
            <a:r>
              <a:rPr lang="en-US" sz="1800">
                <a:solidFill>
                  <a:srgbClr val="000000"/>
                </a:solidFill>
                <a:latin typeface="阿里巴巴普惠体"/>
                <a:ea typeface="阿里巴巴普惠体"/>
                <a:cs typeface="阿里巴巴普惠体"/>
                <a:sym typeface="阿里巴巴普惠体"/>
              </a:rPr>
              <a:t>进行本地预览。</a:t>
            </a:r>
          </a:p>
          <a:p>
            <a:pPr algn="l">
              <a:lnSpc>
                <a:spcPts val="3240"/>
              </a:lnSpc>
            </a:pPr>
          </a:p>
        </p:txBody>
      </p:sp>
      <p:sp>
        <p:nvSpPr>
          <p:cNvPr name="TextBox 21" id="21"/>
          <p:cNvSpPr txBox="true"/>
          <p:nvPr/>
        </p:nvSpPr>
        <p:spPr>
          <a:xfrm rot="0">
            <a:off x="1258461" y="7879054"/>
            <a:ext cx="10070026" cy="12058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看到上面这个，庆祝一下，我们成功创建了一个</a:t>
            </a:r>
            <a:r>
              <a:rPr lang="en-US" sz="1800">
                <a:solidFill>
                  <a:srgbClr val="000000"/>
                </a:solidFill>
                <a:latin typeface="阿里巴巴普惠体"/>
                <a:ea typeface="阿里巴巴普惠体"/>
                <a:cs typeface="阿里巴巴普惠体"/>
                <a:sym typeface="阿里巴巴普惠体"/>
              </a:rPr>
              <a:t>本地静态博客网页。</a:t>
            </a:r>
          </a:p>
          <a:p>
            <a:pPr algn="l">
              <a:lnSpc>
                <a:spcPts val="3240"/>
              </a:lnSpc>
            </a:pPr>
            <a:r>
              <a:rPr lang="en-US" sz="1800">
                <a:solidFill>
                  <a:srgbClr val="000000"/>
                </a:solidFill>
                <a:latin typeface="阿里巴巴普惠体"/>
                <a:ea typeface="阿里巴巴普惠体"/>
                <a:cs typeface="阿里巴巴普惠体"/>
                <a:sym typeface="阿里巴巴普惠体"/>
              </a:rPr>
              <a:t>看到上面这个，庆祝一下，我们成功创建了一个本地静态博客网页。</a:t>
            </a:r>
          </a:p>
          <a:p>
            <a:pPr algn="l">
              <a:lnSpc>
                <a:spcPts val="3240"/>
              </a:lnSpc>
            </a:pPr>
            <a:r>
              <a:rPr lang="en-US" sz="1800">
                <a:solidFill>
                  <a:srgbClr val="000000"/>
                </a:solidFill>
                <a:latin typeface="阿里巴巴普惠体"/>
                <a:ea typeface="阿里巴巴普惠体"/>
                <a:cs typeface="阿里巴巴普惠体"/>
                <a:sym typeface="阿里巴巴普惠体"/>
              </a:rPr>
              <a:t>看到上面这个，庆祝一下，我们成功创建了一个本地静态博客网页。</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732521" y="124415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8883869" y="124415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035218" y="124415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6829723" y="2435740"/>
            <a:ext cx="11301259" cy="5212706"/>
          </a:xfrm>
          <a:custGeom>
            <a:avLst/>
            <a:gdLst/>
            <a:ahLst/>
            <a:cxnLst/>
            <a:rect r="r" b="b" t="t" l="l"/>
            <a:pathLst>
              <a:path h="5212706" w="11301259">
                <a:moveTo>
                  <a:pt x="0" y="0"/>
                </a:moveTo>
                <a:lnTo>
                  <a:pt x="11301259" y="0"/>
                </a:lnTo>
                <a:lnTo>
                  <a:pt x="11301259" y="5212706"/>
                </a:lnTo>
                <a:lnTo>
                  <a:pt x="0" y="5212706"/>
                </a:lnTo>
                <a:lnTo>
                  <a:pt x="0" y="0"/>
                </a:lnTo>
                <a:close/>
              </a:path>
            </a:pathLst>
          </a:custGeom>
          <a:blipFill>
            <a:blip r:embed="rId2"/>
            <a:stretch>
              <a:fillRect l="0" t="0" r="0" b="0"/>
            </a:stretch>
          </a:blipFill>
        </p:spPr>
      </p:sp>
      <p:sp>
        <p:nvSpPr>
          <p:cNvPr name="TextBox 17" id="17"/>
          <p:cNvSpPr txBox="true"/>
          <p:nvPr/>
        </p:nvSpPr>
        <p:spPr>
          <a:xfrm rot="0">
            <a:off x="1258461" y="1289025"/>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修改配置文件</a:t>
            </a:r>
          </a:p>
        </p:txBody>
      </p:sp>
      <p:sp>
        <p:nvSpPr>
          <p:cNvPr name="TextBox 18" id="18"/>
          <p:cNvSpPr txBox="true"/>
          <p:nvPr/>
        </p:nvSpPr>
        <p:spPr>
          <a:xfrm rot="0">
            <a:off x="1258461" y="1890543"/>
            <a:ext cx="6225856"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使用文本编辑器（如</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Visual</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Studio</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Cod</a:t>
            </a:r>
            <a:r>
              <a:rPr lang="en-US" sz="1800">
                <a:solidFill>
                  <a:srgbClr val="000000"/>
                </a:solidFill>
                <a:latin typeface="阿里巴巴普惠体"/>
                <a:ea typeface="阿里巴巴普惠体"/>
                <a:cs typeface="阿里巴巴普惠体"/>
                <a:sym typeface="阿里巴巴普惠体"/>
              </a:rPr>
              <a:t>e</a:t>
            </a:r>
            <a:r>
              <a:rPr lang="en-US" sz="1800">
                <a:solidFill>
                  <a:srgbClr val="000000"/>
                </a:solidFill>
                <a:latin typeface="阿里巴巴普惠体"/>
                <a:ea typeface="阿里巴巴普惠体"/>
                <a:cs typeface="阿里巴巴普惠体"/>
                <a:sym typeface="阿里巴巴普惠体"/>
              </a:rPr>
              <a:t> 甚至是记事本）打开_c</a:t>
            </a:r>
            <a:r>
              <a:rPr lang="en-US" sz="1800">
                <a:solidFill>
                  <a:srgbClr val="000000"/>
                </a:solidFill>
                <a:latin typeface="阿里巴巴普惠体"/>
                <a:ea typeface="阿里巴巴普惠体"/>
                <a:cs typeface="阿里巴巴普惠体"/>
                <a:sym typeface="阿里巴巴普惠体"/>
              </a:rPr>
              <a:t>o</a:t>
            </a:r>
            <a:r>
              <a:rPr lang="en-US" sz="1800">
                <a:solidFill>
                  <a:srgbClr val="000000"/>
                </a:solidFill>
                <a:latin typeface="阿里巴巴普惠体"/>
                <a:ea typeface="阿里巴巴普惠体"/>
                <a:cs typeface="阿里巴巴普惠体"/>
                <a:sym typeface="阿里巴巴普惠体"/>
              </a:rPr>
              <a:t>nfig.yml文件。在文件中找到并修改以下关键信息：</a:t>
            </a:r>
          </a:p>
        </p:txBody>
      </p:sp>
      <p:sp>
        <p:nvSpPr>
          <p:cNvPr name="TextBox 19" id="19"/>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配置 Hexo</a:t>
            </a:r>
          </a:p>
        </p:txBody>
      </p:sp>
      <p:sp>
        <p:nvSpPr>
          <p:cNvPr name="TextBox 20" id="20"/>
          <p:cNvSpPr txBox="true"/>
          <p:nvPr/>
        </p:nvSpPr>
        <p:spPr>
          <a:xfrm rot="0">
            <a:off x="1258461" y="2924958"/>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基本信息修改</a:t>
            </a:r>
          </a:p>
        </p:txBody>
      </p:sp>
      <p:sp>
        <p:nvSpPr>
          <p:cNvPr name="TextBox 21" id="21"/>
          <p:cNvSpPr txBox="true"/>
          <p:nvPr/>
        </p:nvSpPr>
        <p:spPr>
          <a:xfrm rot="0">
            <a:off x="1258461" y="3525033"/>
            <a:ext cx="4964968" cy="325374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博客标题（title）：输入你为博客想好的名称，这个名称将显示在博客的首页和浏览器标签页上，例如“知识探索者的博客”。</a:t>
            </a:r>
          </a:p>
          <a:p>
            <a:pPr algn="l">
              <a:lnSpc>
                <a:spcPts val="3240"/>
              </a:lnSpc>
            </a:pPr>
            <a:r>
              <a:rPr lang="en-US" sz="1800">
                <a:solidFill>
                  <a:srgbClr val="000000"/>
                </a:solidFill>
                <a:latin typeface="阿里巴巴普惠体"/>
                <a:ea typeface="阿里巴巴普惠体"/>
                <a:cs typeface="阿里巴巴普惠体"/>
                <a:sym typeface="阿里巴巴普惠体"/>
              </a:rPr>
              <a:t>副标题（</a:t>
            </a:r>
            <a:r>
              <a:rPr lang="en-US" sz="1800">
                <a:solidFill>
                  <a:srgbClr val="000000"/>
                </a:solidFill>
                <a:latin typeface="阿里巴巴普惠体"/>
                <a:ea typeface="阿里巴巴普惠体"/>
                <a:cs typeface="阿里巴巴普惠体"/>
                <a:sym typeface="阿里巴巴普惠体"/>
              </a:rPr>
              <a:t>s</a:t>
            </a:r>
            <a:r>
              <a:rPr lang="en-US" sz="1800">
                <a:solidFill>
                  <a:srgbClr val="000000"/>
                </a:solidFill>
                <a:latin typeface="阿里巴巴普惠体"/>
                <a:ea typeface="阿里巴巴普惠体"/>
                <a:cs typeface="阿里巴巴普惠体"/>
                <a:sym typeface="阿里巴巴普惠体"/>
              </a:rPr>
              <a:t>ubtitle）：可以填写一个简短的描述性语句，进一步说明博客的主题或特色，如“分享科技与人文的点滴”。</a:t>
            </a:r>
          </a:p>
          <a:p>
            <a:pPr algn="l">
              <a:lnSpc>
                <a:spcPts val="3240"/>
              </a:lnSpc>
            </a:pPr>
            <a:r>
              <a:rPr lang="en-US" sz="1800">
                <a:solidFill>
                  <a:srgbClr val="000000"/>
                </a:solidFill>
                <a:latin typeface="阿里巴巴普惠体"/>
                <a:ea typeface="阿里巴巴普惠体"/>
                <a:cs typeface="阿里巴巴普惠体"/>
                <a:sym typeface="阿里巴巴普惠体"/>
              </a:rPr>
              <a:t>作者（author）：填写你的姓名或者您希望在博客上显示的作者名称。</a:t>
            </a:r>
          </a:p>
        </p:txBody>
      </p:sp>
      <p:sp>
        <p:nvSpPr>
          <p:cNvPr name="TextBox 22" id="22"/>
          <p:cNvSpPr txBox="true"/>
          <p:nvPr/>
        </p:nvSpPr>
        <p:spPr>
          <a:xfrm rot="0">
            <a:off x="1323867" y="7018126"/>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其他设置</a:t>
            </a:r>
          </a:p>
        </p:txBody>
      </p:sp>
      <p:sp>
        <p:nvSpPr>
          <p:cNvPr name="TextBox 23" id="23"/>
          <p:cNvSpPr txBox="true"/>
          <p:nvPr/>
        </p:nvSpPr>
        <p:spPr>
          <a:xfrm rot="0">
            <a:off x="1258461" y="7661588"/>
            <a:ext cx="6979313"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url字段：如果你已经有了自定义的域名，可以填写完整的域名地址，如https://www.myblog.com。如果暂时没有域名，可先留空。</a:t>
            </a:r>
          </a:p>
          <a:p>
            <a:pPr algn="l">
              <a:lnSpc>
                <a:spcPts val="3240"/>
              </a:lnSpc>
            </a:pPr>
            <a:r>
              <a:rPr lang="en-US" sz="1800">
                <a:solidFill>
                  <a:srgbClr val="000000"/>
                </a:solidFill>
                <a:latin typeface="阿里巴巴普惠体"/>
                <a:ea typeface="阿里巴巴普惠体"/>
                <a:cs typeface="阿里巴巴普惠体"/>
                <a:sym typeface="阿里巴巴普惠体"/>
              </a:rPr>
              <a:t>permalink字段（可选）：用于设置文章的永久链接格式。默认的格式可能比较复杂，可以根据自己的喜好</a:t>
            </a:r>
            <a:r>
              <a:rPr lang="en-US" sz="1800">
                <a:solidFill>
                  <a:srgbClr val="000000"/>
                </a:solidFill>
                <a:latin typeface="阿里巴巴普惠体"/>
                <a:ea typeface="阿里巴巴普惠体"/>
                <a:cs typeface="阿里巴巴普惠体"/>
                <a:sym typeface="阿里巴巴普惠体"/>
              </a:rPr>
              <a:t>进行简化，例如设置为:year/:month/:day/:title/，这样文章的链接会更清晰易读。</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732521" y="124415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8883869" y="124415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035218" y="124415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1054460" y="4713875"/>
            <a:ext cx="8184760" cy="4659262"/>
          </a:xfrm>
          <a:custGeom>
            <a:avLst/>
            <a:gdLst/>
            <a:ahLst/>
            <a:cxnLst/>
            <a:rect r="r" b="b" t="t" l="l"/>
            <a:pathLst>
              <a:path h="4659262" w="8184760">
                <a:moveTo>
                  <a:pt x="0" y="0"/>
                </a:moveTo>
                <a:lnTo>
                  <a:pt x="8184759" y="0"/>
                </a:lnTo>
                <a:lnTo>
                  <a:pt x="8184759" y="4659262"/>
                </a:lnTo>
                <a:lnTo>
                  <a:pt x="0" y="4659262"/>
                </a:lnTo>
                <a:lnTo>
                  <a:pt x="0" y="0"/>
                </a:lnTo>
                <a:close/>
              </a:path>
            </a:pathLst>
          </a:custGeom>
          <a:blipFill>
            <a:blip r:embed="rId2"/>
            <a:stretch>
              <a:fillRect l="0" t="0" r="-310" b="0"/>
            </a:stretch>
          </a:blipFill>
        </p:spPr>
      </p:sp>
      <p:sp>
        <p:nvSpPr>
          <p:cNvPr name="TextBox 17" id="17"/>
          <p:cNvSpPr txBox="true"/>
          <p:nvPr/>
        </p:nvSpPr>
        <p:spPr>
          <a:xfrm rot="0">
            <a:off x="1258461" y="1557105"/>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主题搜索与选择</a:t>
            </a:r>
          </a:p>
        </p:txBody>
      </p:sp>
      <p:sp>
        <p:nvSpPr>
          <p:cNvPr name="TextBox 18" id="18"/>
          <p:cNvSpPr txBox="true"/>
          <p:nvPr/>
        </p:nvSpPr>
        <p:spPr>
          <a:xfrm rot="0">
            <a:off x="1258461" y="2405804"/>
            <a:ext cx="7776756"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前往 </a:t>
            </a:r>
            <a:r>
              <a:rPr lang="en-US" sz="1800" u="sng">
                <a:solidFill>
                  <a:srgbClr val="000000"/>
                </a:solidFill>
                <a:latin typeface="阿里巴巴普惠体"/>
                <a:ea typeface="阿里巴巴普惠体"/>
                <a:cs typeface="阿里巴巴普惠体"/>
                <a:sym typeface="阿里巴巴普惠体"/>
                <a:hlinkClick r:id="rId3" tooltip="https://hexo.io/themes/"/>
              </a:rPr>
              <a:t>Hexo 主题官网</a:t>
            </a:r>
            <a:r>
              <a:rPr lang="en-US" sz="1800">
                <a:solidFill>
                  <a:srgbClr val="000000"/>
                </a:solidFill>
                <a:latin typeface="阿里巴巴普惠体"/>
                <a:ea typeface="阿里巴巴普惠体"/>
                <a:cs typeface="阿里巴巴普惠体"/>
                <a:sym typeface="阿里巴巴普惠体"/>
              </a:rPr>
              <a:t>浏览各种主题的展示和介绍，或者在</a:t>
            </a:r>
            <a:r>
              <a:rPr lang="en-US" sz="1800">
                <a:solidFill>
                  <a:srgbClr val="000000"/>
                </a:solidFill>
                <a:latin typeface="阿里巴巴普惠体"/>
                <a:ea typeface="阿里巴巴普惠体"/>
                <a:cs typeface="阿里巴巴普惠体"/>
                <a:sym typeface="阿里巴巴普惠体"/>
              </a:rPr>
              <a:t> Gi</a:t>
            </a:r>
            <a:r>
              <a:rPr lang="en-US" sz="1800">
                <a:solidFill>
                  <a:srgbClr val="000000"/>
                </a:solidFill>
                <a:latin typeface="阿里巴巴普惠体"/>
                <a:ea typeface="阿里巴巴普惠体"/>
                <a:cs typeface="阿里巴巴普惠体"/>
                <a:sym typeface="阿里巴巴普惠体"/>
              </a:rPr>
              <a:t>tHub 上通过搜索“</a:t>
            </a:r>
            <a:r>
              <a:rPr lang="en-US" sz="1800" b="true">
                <a:solidFill>
                  <a:srgbClr val="000000"/>
                </a:solidFill>
                <a:latin typeface="阿里巴巴普惠体 Bold"/>
                <a:ea typeface="阿里巴巴普惠体 Bold"/>
                <a:cs typeface="阿里巴巴普惠体 Bold"/>
                <a:sym typeface="阿里巴巴普惠体 Bold"/>
              </a:rPr>
              <a:t>Hexo theme</a:t>
            </a:r>
            <a:r>
              <a:rPr lang="en-US" sz="1800">
                <a:solidFill>
                  <a:srgbClr val="000000"/>
                </a:solidFill>
                <a:latin typeface="阿里巴巴普惠体"/>
                <a:ea typeface="阿里巴巴普惠体"/>
                <a:cs typeface="阿里巴巴普惠体"/>
                <a:sym typeface="阿里巴巴普惠体"/>
              </a:rPr>
              <a:t>”来查找更多主题。在众多主题中，根据自己的审美和博客功能需求选择一个心仪的主题。例如，如果你喜欢简洁现代的风格，</a:t>
            </a:r>
            <a:r>
              <a:rPr lang="en-US" sz="1800" b="true">
                <a:solidFill>
                  <a:srgbClr val="000000"/>
                </a:solidFill>
                <a:latin typeface="阿里巴巴普惠体 Bold"/>
                <a:ea typeface="阿里巴巴普惠体 Bold"/>
                <a:cs typeface="阿里巴巴普惠体 Bold"/>
                <a:sym typeface="阿里巴巴普惠体 Bold"/>
              </a:rPr>
              <a:t>next</a:t>
            </a:r>
            <a:r>
              <a:rPr lang="en-US" sz="1800">
                <a:solidFill>
                  <a:srgbClr val="000000"/>
                </a:solidFill>
                <a:latin typeface="阿里巴巴普惠体"/>
                <a:ea typeface="阿里巴巴普惠体"/>
                <a:cs typeface="阿里巴巴普惠体"/>
                <a:sym typeface="阿里巴巴普惠体"/>
              </a:rPr>
              <a:t>主题</a:t>
            </a:r>
            <a:r>
              <a:rPr lang="en-US" sz="1800">
                <a:solidFill>
                  <a:srgbClr val="000000"/>
                </a:solidFill>
                <a:latin typeface="阿里巴巴普惠体"/>
                <a:ea typeface="阿里巴巴普惠体"/>
                <a:cs typeface="阿里巴巴普惠体"/>
                <a:sym typeface="阿里巴巴普惠体"/>
              </a:rPr>
              <a:t>是一个很不错的选择；如果你追求个性化和丰富的视觉效果，</a:t>
            </a:r>
            <a:r>
              <a:rPr lang="en-US" sz="1800" b="true">
                <a:solidFill>
                  <a:srgbClr val="000000"/>
                </a:solidFill>
                <a:latin typeface="阿里巴巴普惠体 Bold"/>
                <a:ea typeface="阿里巴巴普惠体 Bold"/>
                <a:cs typeface="阿里巴巴普惠体 Bold"/>
                <a:sym typeface="阿里巴巴普惠体 Bold"/>
              </a:rPr>
              <a:t>butterfly</a:t>
            </a:r>
            <a:r>
              <a:rPr lang="en-US" sz="1800">
                <a:solidFill>
                  <a:srgbClr val="000000"/>
                </a:solidFill>
                <a:latin typeface="阿里巴巴普惠体"/>
                <a:ea typeface="阿里巴巴普惠体"/>
                <a:cs typeface="阿里巴巴普惠体"/>
                <a:sym typeface="阿里巴巴普惠体"/>
              </a:rPr>
              <a:t>等主题可能更符合你的口味。</a:t>
            </a:r>
          </a:p>
        </p:txBody>
      </p:sp>
      <p:sp>
        <p:nvSpPr>
          <p:cNvPr name="TextBox 19" id="19"/>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选择主题</a:t>
            </a:r>
          </a:p>
        </p:txBody>
      </p:sp>
      <p:sp>
        <p:nvSpPr>
          <p:cNvPr name="TextBox 20" id="20"/>
          <p:cNvSpPr txBox="true"/>
          <p:nvPr/>
        </p:nvSpPr>
        <p:spPr>
          <a:xfrm rot="0">
            <a:off x="9534746" y="1572963"/>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主题下载与安装</a:t>
            </a:r>
          </a:p>
        </p:txBody>
      </p:sp>
      <p:sp>
        <p:nvSpPr>
          <p:cNvPr name="TextBox 21" id="21"/>
          <p:cNvSpPr txBox="true"/>
          <p:nvPr/>
        </p:nvSpPr>
        <p:spPr>
          <a:xfrm rot="0">
            <a:off x="9534746" y="5280206"/>
            <a:ext cx="7831148"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安装</a:t>
            </a:r>
            <a:r>
              <a:rPr lang="en-US" sz="1800" b="true">
                <a:solidFill>
                  <a:srgbClr val="000000"/>
                </a:solidFill>
                <a:latin typeface="阿里巴巴普惠体 Bold"/>
                <a:ea typeface="阿里巴巴普惠体 Bold"/>
                <a:cs typeface="阿里巴巴普惠体 Bold"/>
                <a:sym typeface="阿里巴巴普惠体 Bold"/>
              </a:rPr>
              <a:t>pug </a:t>
            </a:r>
            <a:r>
              <a:rPr lang="en-US" sz="1800">
                <a:solidFill>
                  <a:srgbClr val="000000"/>
                </a:solidFill>
                <a:latin typeface="阿里巴巴普惠体"/>
                <a:ea typeface="阿里巴巴普惠体"/>
                <a:cs typeface="阿里巴巴普惠体"/>
                <a:sym typeface="阿里巴巴普惠体"/>
              </a:rPr>
              <a:t>和 </a:t>
            </a:r>
            <a:r>
              <a:rPr lang="en-US" sz="1800" b="true">
                <a:solidFill>
                  <a:srgbClr val="000000"/>
                </a:solidFill>
                <a:latin typeface="阿里巴巴普惠体 Bold"/>
                <a:ea typeface="阿里巴巴普惠体 Bold"/>
                <a:cs typeface="阿里巴巴普惠体 Bold"/>
                <a:sym typeface="阿里巴巴普惠体 Bold"/>
              </a:rPr>
              <a:t>stylus</a:t>
            </a:r>
            <a:r>
              <a:rPr lang="en-US" sz="1800">
                <a:solidFill>
                  <a:srgbClr val="000000"/>
                </a:solidFill>
                <a:latin typeface="阿里巴巴普惠体"/>
                <a:ea typeface="阿里巴巴普惠体"/>
                <a:cs typeface="阿里巴巴普惠体"/>
                <a:sym typeface="阿里巴巴普惠体"/>
              </a:rPr>
              <a:t> 渲染器，否则启动之后访问页面会报错。</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npm install hexo-renderer-pug hexo-renderer-stylus --save</a:t>
            </a:r>
          </a:p>
        </p:txBody>
      </p:sp>
      <p:sp>
        <p:nvSpPr>
          <p:cNvPr name="TextBox 22" id="22"/>
          <p:cNvSpPr txBox="true"/>
          <p:nvPr/>
        </p:nvSpPr>
        <p:spPr>
          <a:xfrm rot="0">
            <a:off x="9534746" y="4670606"/>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安装渲染器</a:t>
            </a:r>
          </a:p>
        </p:txBody>
      </p:sp>
      <p:sp>
        <p:nvSpPr>
          <p:cNvPr name="TextBox 23" id="23"/>
          <p:cNvSpPr txBox="true"/>
          <p:nvPr/>
        </p:nvSpPr>
        <p:spPr>
          <a:xfrm rot="0">
            <a:off x="9534746" y="2396279"/>
            <a:ext cx="7885539"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以next主题为例，在博客目录下的命令行中运行</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git clone https://github.com/iissn</a:t>
            </a:r>
            <a:r>
              <a:rPr lang="en-US" sz="1800" b="true">
                <a:solidFill>
                  <a:srgbClr val="000000"/>
                </a:solidFill>
                <a:latin typeface="阿里巴巴普惠体 Bold"/>
                <a:ea typeface="阿里巴巴普惠体 Bold"/>
                <a:cs typeface="阿里巴巴普惠体 Bold"/>
                <a:sym typeface="阿里巴巴普惠体 Bold"/>
              </a:rPr>
              <a:t>an/hexo-theme-next themes/next</a:t>
            </a:r>
            <a:r>
              <a:rPr lang="en-US" sz="1800">
                <a:solidFill>
                  <a:srgbClr val="000000"/>
                </a:solidFill>
                <a:latin typeface="阿里巴巴普惠体"/>
                <a:ea typeface="阿里巴巴普惠体"/>
                <a:cs typeface="阿里巴巴普惠体"/>
                <a:sym typeface="阿里巴巴普惠体"/>
              </a:rPr>
              <a:t>。</a:t>
            </a:r>
          </a:p>
          <a:p>
            <a:pPr algn="l">
              <a:lnSpc>
                <a:spcPts val="3240"/>
              </a:lnSpc>
            </a:pPr>
            <a:r>
              <a:rPr lang="en-US" sz="1800">
                <a:solidFill>
                  <a:srgbClr val="000000"/>
                </a:solidFill>
                <a:latin typeface="阿里巴巴普惠体"/>
                <a:ea typeface="阿里巴巴普惠体"/>
                <a:cs typeface="阿里巴巴普惠体"/>
                <a:sym typeface="阿里巴巴普惠体"/>
              </a:rPr>
              <a:t>这条命令使用 Git 从指定的 GitHub 仓库下载next主题的文件，并将其存放在themes/next目录下。不同的主题可能有不同的安装方式，但通过 Git 克隆仓库是一种常见且便捷的方法。</a:t>
            </a:r>
          </a:p>
        </p:txBody>
      </p:sp>
      <p:sp>
        <p:nvSpPr>
          <p:cNvPr name="TextBox 24" id="24"/>
          <p:cNvSpPr txBox="true"/>
          <p:nvPr/>
        </p:nvSpPr>
        <p:spPr>
          <a:xfrm rot="0">
            <a:off x="9534746" y="6324146"/>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切换主题</a:t>
            </a:r>
          </a:p>
        </p:txBody>
      </p:sp>
      <p:sp>
        <p:nvSpPr>
          <p:cNvPr name="TextBox 25" id="25"/>
          <p:cNvSpPr txBox="true"/>
          <p:nvPr/>
        </p:nvSpPr>
        <p:spPr>
          <a:xfrm rot="0">
            <a:off x="9480354" y="6933746"/>
            <a:ext cx="7885539" cy="161544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主题下载完成后，需要在_</a:t>
            </a:r>
            <a:r>
              <a:rPr lang="en-US" sz="1800">
                <a:solidFill>
                  <a:srgbClr val="000000"/>
                </a:solidFill>
                <a:latin typeface="阿里巴巴普惠体"/>
                <a:ea typeface="阿里巴巴普惠体"/>
                <a:cs typeface="阿里巴巴普惠体"/>
                <a:sym typeface="阿里巴巴普惠体"/>
              </a:rPr>
              <a:t>con</a:t>
            </a:r>
            <a:r>
              <a:rPr lang="en-US" sz="1800">
                <a:solidFill>
                  <a:srgbClr val="000000"/>
                </a:solidFill>
                <a:latin typeface="阿里巴巴普惠体"/>
                <a:ea typeface="阿里巴巴普惠体"/>
                <a:cs typeface="阿里巴巴普惠体"/>
                <a:sym typeface="阿里巴巴普惠体"/>
              </a:rPr>
              <a:t>fi</a:t>
            </a:r>
            <a:r>
              <a:rPr lang="en-US" sz="1800">
                <a:solidFill>
                  <a:srgbClr val="000000"/>
                </a:solidFill>
                <a:latin typeface="阿里巴巴普惠体"/>
                <a:ea typeface="阿里巴巴普惠体"/>
                <a:cs typeface="阿里巴巴普惠体"/>
                <a:sym typeface="阿里巴巴普惠体"/>
              </a:rPr>
              <a:t>g.</a:t>
            </a:r>
            <a:r>
              <a:rPr lang="en-US" sz="1800">
                <a:solidFill>
                  <a:srgbClr val="000000"/>
                </a:solidFill>
                <a:latin typeface="阿里巴巴普惠体"/>
                <a:ea typeface="阿里巴巴普惠体"/>
                <a:cs typeface="阿里巴巴普惠体"/>
                <a:sym typeface="阿里巴巴普惠体"/>
              </a:rPr>
              <a:t>y</a:t>
            </a:r>
            <a:r>
              <a:rPr lang="en-US" sz="1800">
                <a:solidFill>
                  <a:srgbClr val="000000"/>
                </a:solidFill>
                <a:latin typeface="阿里巴巴普惠体"/>
                <a:ea typeface="阿里巴巴普惠体"/>
                <a:cs typeface="阿里巴巴普惠体"/>
                <a:sym typeface="阿里巴巴普惠体"/>
              </a:rPr>
              <a:t>m</a:t>
            </a:r>
            <a:r>
              <a:rPr lang="en-US" sz="1800">
                <a:solidFill>
                  <a:srgbClr val="000000"/>
                </a:solidFill>
                <a:latin typeface="阿里巴巴普惠体"/>
                <a:ea typeface="阿里巴巴普惠体"/>
                <a:cs typeface="阿里巴巴普惠体"/>
                <a:sym typeface="阿里巴巴普惠体"/>
              </a:rPr>
              <a:t>l文件中修改</a:t>
            </a:r>
            <a:r>
              <a:rPr lang="en-US" sz="1800">
                <a:solidFill>
                  <a:srgbClr val="000000"/>
                </a:solidFill>
                <a:latin typeface="阿里巴巴普惠体"/>
                <a:ea typeface="阿里巴巴普惠体"/>
                <a:cs typeface="阿里巴巴普惠体"/>
                <a:sym typeface="阿里巴巴普惠体"/>
              </a:rPr>
              <a:t>theme</a:t>
            </a:r>
            <a:r>
              <a:rPr lang="en-US" sz="1800">
                <a:solidFill>
                  <a:srgbClr val="000000"/>
                </a:solidFill>
                <a:latin typeface="阿里巴巴普惠体"/>
                <a:ea typeface="阿里巴巴普惠体"/>
                <a:cs typeface="阿里巴巴普惠体"/>
                <a:sym typeface="阿里巴巴普惠体"/>
              </a:rPr>
              <a:t>的值。找到</a:t>
            </a:r>
            <a:r>
              <a:rPr lang="en-US" sz="1800">
                <a:solidFill>
                  <a:srgbClr val="000000"/>
                </a:solidFill>
                <a:latin typeface="阿里巴巴普惠体"/>
                <a:ea typeface="阿里巴巴普惠体"/>
                <a:cs typeface="阿里巴巴普惠体"/>
                <a:sym typeface="阿里巴巴普惠体"/>
              </a:rPr>
              <a:t>theme</a:t>
            </a:r>
            <a:r>
              <a:rPr lang="en-US" sz="1800">
                <a:solidFill>
                  <a:srgbClr val="000000"/>
                </a:solidFill>
                <a:latin typeface="阿里巴巴普惠体"/>
                <a:ea typeface="阿里巴巴普惠体"/>
                <a:cs typeface="阿里巴巴普惠体"/>
                <a:sym typeface="阿里巴巴普惠体"/>
              </a:rPr>
              <a:t>字段，并将其值修改为您所下载的主题文件夹名称，例如对于next主题，将theme: landscape（如果之前是其他主题）修改为theme: next。修改完成后保存配置文件。</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238943" y="2925211"/>
            <a:ext cx="8705705" cy="2009775"/>
          </a:xfrm>
          <a:prstGeom prst="rect">
            <a:avLst/>
          </a:prstGeom>
        </p:spPr>
        <p:txBody>
          <a:bodyPr anchor="t" rtlCol="false" tIns="0" lIns="0" bIns="0" rIns="0">
            <a:spAutoFit/>
          </a:bodyPr>
          <a:lstStyle/>
          <a:p>
            <a:pPr algn="ctr">
              <a:lnSpc>
                <a:spcPts val="15849"/>
              </a:lnSpc>
            </a:pPr>
            <a:r>
              <a:rPr lang="en-US" sz="13207">
                <a:solidFill>
                  <a:srgbClr val="113AA6"/>
                </a:solidFill>
                <a:latin typeface="字由点字倔强黑"/>
                <a:ea typeface="字由点字倔强黑"/>
                <a:cs typeface="字由点字倔强黑"/>
                <a:sym typeface="字由点字倔强黑"/>
              </a:rPr>
              <a:t>PART 03</a:t>
            </a:r>
          </a:p>
        </p:txBody>
      </p:sp>
      <p:sp>
        <p:nvSpPr>
          <p:cNvPr name="TextBox 3" id="3"/>
          <p:cNvSpPr txBox="true"/>
          <p:nvPr/>
        </p:nvSpPr>
        <p:spPr>
          <a:xfrm rot="0">
            <a:off x="7297278" y="5258164"/>
            <a:ext cx="4589034" cy="714375"/>
          </a:xfrm>
          <a:prstGeom prst="rect">
            <a:avLst/>
          </a:prstGeom>
        </p:spPr>
        <p:txBody>
          <a:bodyPr anchor="t" rtlCol="false" tIns="0" lIns="0" bIns="0" rIns="0">
            <a:spAutoFit/>
          </a:bodyPr>
          <a:lstStyle/>
          <a:p>
            <a:pPr algn="ctr">
              <a:lnSpc>
                <a:spcPts val="5759"/>
              </a:lnSpc>
            </a:pPr>
            <a:r>
              <a:rPr lang="en-US" sz="4800">
                <a:solidFill>
                  <a:srgbClr val="113AA6"/>
                </a:solidFill>
                <a:latin typeface="字由点字倔强黑"/>
                <a:ea typeface="字由点字倔强黑"/>
                <a:cs typeface="字由点字倔强黑"/>
                <a:sym typeface="字由点字倔强黑"/>
              </a:rPr>
              <a:t>撰写，本地预览</a:t>
            </a:r>
          </a:p>
        </p:txBody>
      </p:sp>
      <p:sp>
        <p:nvSpPr>
          <p:cNvPr name="TextBox 4" id="4"/>
          <p:cNvSpPr txBox="true"/>
          <p:nvPr/>
        </p:nvSpPr>
        <p:spPr>
          <a:xfrm rot="0">
            <a:off x="5879818" y="6527399"/>
            <a:ext cx="7423954" cy="1165862"/>
          </a:xfrm>
          <a:prstGeom prst="rect">
            <a:avLst/>
          </a:prstGeom>
        </p:spPr>
        <p:txBody>
          <a:bodyPr anchor="t" rtlCol="false" tIns="0" lIns="0" bIns="0" rIns="0">
            <a:spAutoFit/>
          </a:bodyPr>
          <a:lstStyle/>
          <a:p>
            <a:pPr algn="ctr">
              <a:lnSpc>
                <a:spcPts val="4859"/>
              </a:lnSpc>
            </a:pPr>
            <a:r>
              <a:rPr lang="en-US" sz="2699">
                <a:solidFill>
                  <a:srgbClr val="000000"/>
                </a:solidFill>
                <a:latin typeface="阿里巴巴普惠体"/>
                <a:ea typeface="阿里巴巴普惠体"/>
                <a:cs typeface="阿里巴巴普惠体"/>
                <a:sym typeface="阿里巴巴普惠体"/>
              </a:rPr>
              <a:t>完成博文的创建撰写</a:t>
            </a:r>
          </a:p>
          <a:p>
            <a:pPr algn="ctr">
              <a:lnSpc>
                <a:spcPts val="4859"/>
              </a:lnSpc>
            </a:pPr>
            <a:r>
              <a:rPr lang="en-US" sz="2699">
                <a:solidFill>
                  <a:srgbClr val="000000"/>
                </a:solidFill>
                <a:latin typeface="阿里巴巴普惠体"/>
                <a:ea typeface="阿里巴巴普惠体"/>
                <a:cs typeface="阿里巴巴普惠体"/>
                <a:sym typeface="阿里巴巴普惠体"/>
              </a:rPr>
              <a:t>博客的本地预览</a:t>
            </a:r>
          </a:p>
        </p:txBody>
      </p:sp>
      <p:grpSp>
        <p:nvGrpSpPr>
          <p:cNvPr name="Group 5" id="5"/>
          <p:cNvGrpSpPr/>
          <p:nvPr/>
        </p:nvGrpSpPr>
        <p:grpSpPr>
          <a:xfrm rot="-10800000">
            <a:off x="13182576" y="1441590"/>
            <a:ext cx="5105424" cy="8845410"/>
            <a:chOff x="0" y="0"/>
            <a:chExt cx="6807232" cy="11793880"/>
          </a:xfrm>
        </p:grpSpPr>
        <p:sp>
          <p:nvSpPr>
            <p:cNvPr name="Freeform 6" id="6"/>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7" id="7"/>
          <p:cNvGrpSpPr/>
          <p:nvPr/>
        </p:nvGrpSpPr>
        <p:grpSpPr>
          <a:xfrm rot="0">
            <a:off x="12059224" y="6674886"/>
            <a:ext cx="3618035" cy="3612114"/>
            <a:chOff x="0" y="0"/>
            <a:chExt cx="4824046" cy="4816152"/>
          </a:xfrm>
        </p:grpSpPr>
        <p:sp>
          <p:nvSpPr>
            <p:cNvPr name="Freeform 8" id="8"/>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grpSp>
        <p:nvGrpSpPr>
          <p:cNvPr name="Group 9" id="9"/>
          <p:cNvGrpSpPr/>
          <p:nvPr/>
        </p:nvGrpSpPr>
        <p:grpSpPr>
          <a:xfrm rot="0">
            <a:off x="0" y="0"/>
            <a:ext cx="5105424" cy="8845410"/>
            <a:chOff x="0" y="0"/>
            <a:chExt cx="6807232" cy="11793880"/>
          </a:xfrm>
        </p:grpSpPr>
        <p:sp>
          <p:nvSpPr>
            <p:cNvPr name="Freeform 10" id="10"/>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11" id="11"/>
          <p:cNvGrpSpPr/>
          <p:nvPr/>
        </p:nvGrpSpPr>
        <p:grpSpPr>
          <a:xfrm rot="-9000000">
            <a:off x="774517" y="4387960"/>
            <a:ext cx="1943148" cy="2866262"/>
            <a:chOff x="0" y="0"/>
            <a:chExt cx="2590864" cy="3821682"/>
          </a:xfrm>
        </p:grpSpPr>
        <p:sp>
          <p:nvSpPr>
            <p:cNvPr name="Freeform 12" id="12"/>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14888" y="381000"/>
            <a:ext cx="5058223"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创建并撰写博客文章</a:t>
            </a:r>
          </a:p>
        </p:txBody>
      </p:sp>
      <p:grpSp>
        <p:nvGrpSpPr>
          <p:cNvPr name="Group 3" id="3"/>
          <p:cNvGrpSpPr/>
          <p:nvPr/>
        </p:nvGrpSpPr>
        <p:grpSpPr>
          <a:xfrm rot="0">
            <a:off x="8938260" y="1182651"/>
            <a:ext cx="108783" cy="108783"/>
            <a:chOff x="0" y="0"/>
            <a:chExt cx="145044" cy="145044"/>
          </a:xfrm>
        </p:grpSpPr>
        <p:sp>
          <p:nvSpPr>
            <p:cNvPr name="Freeform 4" id="4"/>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5" id="5"/>
          <p:cNvGrpSpPr/>
          <p:nvPr/>
        </p:nvGrpSpPr>
        <p:grpSpPr>
          <a:xfrm rot="0">
            <a:off x="9089608" y="1182651"/>
            <a:ext cx="108783" cy="108783"/>
            <a:chOff x="0" y="0"/>
            <a:chExt cx="145044" cy="145044"/>
          </a:xfrm>
        </p:grpSpPr>
        <p:sp>
          <p:nvSpPr>
            <p:cNvPr name="Freeform 6" id="6"/>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7" id="7"/>
          <p:cNvGrpSpPr/>
          <p:nvPr/>
        </p:nvGrpSpPr>
        <p:grpSpPr>
          <a:xfrm rot="0">
            <a:off x="9240957" y="1182651"/>
            <a:ext cx="108783" cy="108783"/>
            <a:chOff x="0" y="0"/>
            <a:chExt cx="145044" cy="145044"/>
          </a:xfrm>
        </p:grpSpPr>
        <p:sp>
          <p:nvSpPr>
            <p:cNvPr name="Freeform 8" id="8"/>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9" id="9"/>
          <p:cNvGrpSpPr/>
          <p:nvPr/>
        </p:nvGrpSpPr>
        <p:grpSpPr>
          <a:xfrm rot="0">
            <a:off x="0" y="0"/>
            <a:ext cx="1507002" cy="1811088"/>
            <a:chOff x="0" y="0"/>
            <a:chExt cx="2009336" cy="2414784"/>
          </a:xfrm>
        </p:grpSpPr>
        <p:sp>
          <p:nvSpPr>
            <p:cNvPr name="Freeform 10" id="10"/>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11" id="11"/>
          <p:cNvGrpSpPr/>
          <p:nvPr/>
        </p:nvGrpSpPr>
        <p:grpSpPr>
          <a:xfrm rot="0">
            <a:off x="706356" y="0"/>
            <a:ext cx="1235022" cy="1070356"/>
            <a:chOff x="0" y="0"/>
            <a:chExt cx="1646696" cy="1427142"/>
          </a:xfrm>
        </p:grpSpPr>
        <p:sp>
          <p:nvSpPr>
            <p:cNvPr name="Freeform 12" id="12"/>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13" id="13"/>
          <p:cNvGrpSpPr/>
          <p:nvPr/>
        </p:nvGrpSpPr>
        <p:grpSpPr>
          <a:xfrm rot="0">
            <a:off x="16669660" y="9078393"/>
            <a:ext cx="1618340" cy="1208607"/>
            <a:chOff x="0" y="0"/>
            <a:chExt cx="2157786" cy="1611476"/>
          </a:xfrm>
        </p:grpSpPr>
        <p:sp>
          <p:nvSpPr>
            <p:cNvPr name="Freeform 14" id="14"/>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15" id="15"/>
          <p:cNvGrpSpPr/>
          <p:nvPr/>
        </p:nvGrpSpPr>
        <p:grpSpPr>
          <a:xfrm rot="0">
            <a:off x="17715812" y="8731245"/>
            <a:ext cx="572188" cy="1283784"/>
            <a:chOff x="0" y="0"/>
            <a:chExt cx="762918" cy="1711712"/>
          </a:xfrm>
        </p:grpSpPr>
        <p:sp>
          <p:nvSpPr>
            <p:cNvPr name="Freeform 16" id="16"/>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7" id="17"/>
          <p:cNvGrpSpPr/>
          <p:nvPr/>
        </p:nvGrpSpPr>
        <p:grpSpPr>
          <a:xfrm rot="0">
            <a:off x="5096826" y="5171326"/>
            <a:ext cx="4040505" cy="1565910"/>
            <a:chOff x="0" y="0"/>
            <a:chExt cx="5387340" cy="2087880"/>
          </a:xfrm>
        </p:grpSpPr>
        <p:sp>
          <p:nvSpPr>
            <p:cNvPr name="Freeform 18" id="18"/>
            <p:cNvSpPr/>
            <p:nvPr/>
          </p:nvSpPr>
          <p:spPr>
            <a:xfrm flipH="false" flipV="false" rot="0">
              <a:off x="0" y="0"/>
              <a:ext cx="5387340" cy="2087880"/>
            </a:xfrm>
            <a:custGeom>
              <a:avLst/>
              <a:gdLst/>
              <a:ahLst/>
              <a:cxnLst/>
              <a:rect r="r" b="b" t="t" l="l"/>
              <a:pathLst>
                <a:path h="2087880" w="5387340">
                  <a:moveTo>
                    <a:pt x="0" y="0"/>
                  </a:moveTo>
                  <a:lnTo>
                    <a:pt x="1066800" y="0"/>
                  </a:lnTo>
                  <a:lnTo>
                    <a:pt x="3276600" y="0"/>
                  </a:lnTo>
                  <a:lnTo>
                    <a:pt x="4343400" y="0"/>
                  </a:lnTo>
                  <a:lnTo>
                    <a:pt x="5387340" y="1043940"/>
                  </a:lnTo>
                  <a:lnTo>
                    <a:pt x="4343400" y="2087880"/>
                  </a:lnTo>
                  <a:lnTo>
                    <a:pt x="3276600" y="2087880"/>
                  </a:lnTo>
                  <a:lnTo>
                    <a:pt x="1066800" y="2087880"/>
                  </a:lnTo>
                  <a:lnTo>
                    <a:pt x="0" y="2087880"/>
                  </a:lnTo>
                  <a:lnTo>
                    <a:pt x="1043940" y="1043940"/>
                  </a:lnTo>
                  <a:close/>
                </a:path>
              </a:pathLst>
            </a:custGeom>
            <a:solidFill>
              <a:srgbClr val="113AA6"/>
            </a:solidFill>
          </p:spPr>
        </p:sp>
      </p:grpSp>
      <p:grpSp>
        <p:nvGrpSpPr>
          <p:cNvPr name="Group 19" id="19"/>
          <p:cNvGrpSpPr/>
          <p:nvPr/>
        </p:nvGrpSpPr>
        <p:grpSpPr>
          <a:xfrm rot="0">
            <a:off x="1042986" y="5171326"/>
            <a:ext cx="4040505" cy="1565910"/>
            <a:chOff x="0" y="0"/>
            <a:chExt cx="5387340" cy="2087880"/>
          </a:xfrm>
        </p:grpSpPr>
        <p:sp>
          <p:nvSpPr>
            <p:cNvPr name="Freeform 20" id="20"/>
            <p:cNvSpPr/>
            <p:nvPr/>
          </p:nvSpPr>
          <p:spPr>
            <a:xfrm flipH="false" flipV="false" rot="0">
              <a:off x="0" y="0"/>
              <a:ext cx="5387340" cy="2087880"/>
            </a:xfrm>
            <a:custGeom>
              <a:avLst/>
              <a:gdLst/>
              <a:ahLst/>
              <a:cxnLst/>
              <a:rect r="r" b="b" t="t" l="l"/>
              <a:pathLst>
                <a:path h="2087880" w="5387340">
                  <a:moveTo>
                    <a:pt x="0" y="0"/>
                  </a:moveTo>
                  <a:lnTo>
                    <a:pt x="727710" y="0"/>
                  </a:lnTo>
                  <a:lnTo>
                    <a:pt x="3615690" y="0"/>
                  </a:lnTo>
                  <a:lnTo>
                    <a:pt x="4343400" y="0"/>
                  </a:lnTo>
                  <a:lnTo>
                    <a:pt x="5387340" y="1043940"/>
                  </a:lnTo>
                  <a:lnTo>
                    <a:pt x="4343400" y="2087880"/>
                  </a:lnTo>
                  <a:lnTo>
                    <a:pt x="3615690" y="2087880"/>
                  </a:lnTo>
                  <a:lnTo>
                    <a:pt x="727710" y="2087880"/>
                  </a:lnTo>
                  <a:lnTo>
                    <a:pt x="0" y="2087880"/>
                  </a:lnTo>
                  <a:close/>
                </a:path>
              </a:pathLst>
            </a:custGeom>
            <a:solidFill>
              <a:srgbClr val="113AA6"/>
            </a:solidFill>
          </p:spPr>
        </p:sp>
      </p:grpSp>
      <p:grpSp>
        <p:nvGrpSpPr>
          <p:cNvPr name="Group 21" id="21"/>
          <p:cNvGrpSpPr/>
          <p:nvPr/>
        </p:nvGrpSpPr>
        <p:grpSpPr>
          <a:xfrm rot="0">
            <a:off x="9150666" y="5171326"/>
            <a:ext cx="4040505" cy="1565910"/>
            <a:chOff x="0" y="0"/>
            <a:chExt cx="5387340" cy="2087880"/>
          </a:xfrm>
        </p:grpSpPr>
        <p:sp>
          <p:nvSpPr>
            <p:cNvPr name="Freeform 22" id="22"/>
            <p:cNvSpPr/>
            <p:nvPr/>
          </p:nvSpPr>
          <p:spPr>
            <a:xfrm flipH="false" flipV="false" rot="0">
              <a:off x="0" y="0"/>
              <a:ext cx="5387340" cy="2087880"/>
            </a:xfrm>
            <a:custGeom>
              <a:avLst/>
              <a:gdLst/>
              <a:ahLst/>
              <a:cxnLst/>
              <a:rect r="r" b="b" t="t" l="l"/>
              <a:pathLst>
                <a:path h="2087880" w="5387340">
                  <a:moveTo>
                    <a:pt x="0" y="0"/>
                  </a:moveTo>
                  <a:lnTo>
                    <a:pt x="1066800" y="0"/>
                  </a:lnTo>
                  <a:lnTo>
                    <a:pt x="3276600" y="0"/>
                  </a:lnTo>
                  <a:lnTo>
                    <a:pt x="4343400" y="0"/>
                  </a:lnTo>
                  <a:lnTo>
                    <a:pt x="5387340" y="1043940"/>
                  </a:lnTo>
                  <a:lnTo>
                    <a:pt x="4343400" y="2087880"/>
                  </a:lnTo>
                  <a:lnTo>
                    <a:pt x="3276600" y="2087880"/>
                  </a:lnTo>
                  <a:lnTo>
                    <a:pt x="1066800" y="2087880"/>
                  </a:lnTo>
                  <a:lnTo>
                    <a:pt x="0" y="2087880"/>
                  </a:lnTo>
                  <a:lnTo>
                    <a:pt x="1043940" y="1043940"/>
                  </a:lnTo>
                  <a:close/>
                </a:path>
              </a:pathLst>
            </a:custGeom>
            <a:solidFill>
              <a:srgbClr val="113AA6"/>
            </a:solidFill>
          </p:spPr>
        </p:sp>
      </p:grpSp>
      <p:grpSp>
        <p:nvGrpSpPr>
          <p:cNvPr name="Group 23" id="23"/>
          <p:cNvGrpSpPr/>
          <p:nvPr/>
        </p:nvGrpSpPr>
        <p:grpSpPr>
          <a:xfrm rot="0">
            <a:off x="13204508" y="5171326"/>
            <a:ext cx="4040505" cy="1565910"/>
            <a:chOff x="0" y="0"/>
            <a:chExt cx="5387340" cy="2087880"/>
          </a:xfrm>
        </p:grpSpPr>
        <p:sp>
          <p:nvSpPr>
            <p:cNvPr name="Freeform 24" id="24"/>
            <p:cNvSpPr/>
            <p:nvPr/>
          </p:nvSpPr>
          <p:spPr>
            <a:xfrm flipH="false" flipV="false" rot="0">
              <a:off x="0" y="0"/>
              <a:ext cx="5387340" cy="2087880"/>
            </a:xfrm>
            <a:custGeom>
              <a:avLst/>
              <a:gdLst/>
              <a:ahLst/>
              <a:cxnLst/>
              <a:rect r="r" b="b" t="t" l="l"/>
              <a:pathLst>
                <a:path h="2087880" w="5387340">
                  <a:moveTo>
                    <a:pt x="0" y="0"/>
                  </a:moveTo>
                  <a:lnTo>
                    <a:pt x="1066800" y="0"/>
                  </a:lnTo>
                  <a:lnTo>
                    <a:pt x="3276600" y="0"/>
                  </a:lnTo>
                  <a:lnTo>
                    <a:pt x="4343400" y="0"/>
                  </a:lnTo>
                  <a:lnTo>
                    <a:pt x="5387340" y="1043940"/>
                  </a:lnTo>
                  <a:lnTo>
                    <a:pt x="4343400" y="2087880"/>
                  </a:lnTo>
                  <a:lnTo>
                    <a:pt x="3276600" y="2087880"/>
                  </a:lnTo>
                  <a:lnTo>
                    <a:pt x="1066800" y="2087880"/>
                  </a:lnTo>
                  <a:lnTo>
                    <a:pt x="0" y="2087880"/>
                  </a:lnTo>
                  <a:lnTo>
                    <a:pt x="1043940" y="1043940"/>
                  </a:lnTo>
                  <a:close/>
                </a:path>
              </a:pathLst>
            </a:custGeom>
            <a:solidFill>
              <a:srgbClr val="113AA6"/>
            </a:solidFill>
          </p:spPr>
        </p:sp>
      </p:grpSp>
      <p:sp>
        <p:nvSpPr>
          <p:cNvPr name="TextBox 25" id="25"/>
          <p:cNvSpPr txBox="true"/>
          <p:nvPr/>
        </p:nvSpPr>
        <p:spPr>
          <a:xfrm rot="0">
            <a:off x="1674327" y="5716157"/>
            <a:ext cx="2132003"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创建新文章</a:t>
            </a:r>
          </a:p>
        </p:txBody>
      </p:sp>
      <p:sp>
        <p:nvSpPr>
          <p:cNvPr name="TextBox 26" id="26"/>
          <p:cNvSpPr txBox="true"/>
          <p:nvPr/>
        </p:nvSpPr>
        <p:spPr>
          <a:xfrm rot="0">
            <a:off x="598153" y="7212659"/>
            <a:ext cx="6821504" cy="2025015"/>
          </a:xfrm>
          <a:prstGeom prst="rect">
            <a:avLst/>
          </a:prstGeom>
        </p:spPr>
        <p:txBody>
          <a:bodyPr anchor="t" rtlCol="false" tIns="0" lIns="0" bIns="0" rIns="0">
            <a:spAutoFit/>
          </a:bodyPr>
          <a:lstStyle/>
          <a:p>
            <a:pPr algn="ctr">
              <a:lnSpc>
                <a:spcPts val="3240"/>
              </a:lnSpc>
            </a:pPr>
            <a:r>
              <a:rPr lang="en-US" sz="1800">
                <a:solidFill>
                  <a:srgbClr val="000000"/>
                </a:solidFill>
                <a:latin typeface="阿里巴巴普惠体"/>
                <a:ea typeface="阿里巴巴普惠体"/>
                <a:cs typeface="阿里巴巴普惠体"/>
                <a:sym typeface="阿里巴巴普惠体"/>
              </a:rPr>
              <a:t>在博客目录下打开命令行，运行</a:t>
            </a:r>
            <a:r>
              <a:rPr lang="en-US" sz="1800" b="true">
                <a:solidFill>
                  <a:srgbClr val="000000"/>
                </a:solidFill>
                <a:latin typeface="阿里巴巴普惠体 Bold"/>
                <a:ea typeface="阿里巴巴普惠体 Bold"/>
                <a:cs typeface="阿里巴巴普惠体 Bold"/>
                <a:sym typeface="阿里巴巴普惠体 Bold"/>
              </a:rPr>
              <a:t>hexo new "文章标题"</a:t>
            </a:r>
            <a:r>
              <a:rPr lang="en-US" sz="1800">
                <a:solidFill>
                  <a:srgbClr val="000000"/>
                </a:solidFill>
                <a:latin typeface="阿里巴巴普惠体"/>
                <a:ea typeface="阿里巴巴普惠体"/>
                <a:cs typeface="阿里巴巴普惠体"/>
                <a:sym typeface="阿里巴巴普惠体"/>
              </a:rPr>
              <a:t>命令。这里的“</a:t>
            </a:r>
            <a:r>
              <a:rPr lang="en-US" sz="1800">
                <a:solidFill>
                  <a:srgbClr val="000000"/>
                </a:solidFill>
                <a:latin typeface="阿里巴巴普惠体"/>
                <a:ea typeface="阿里巴巴普惠体"/>
                <a:cs typeface="阿里巴巴普惠体"/>
                <a:sym typeface="阿里巴巴普惠体"/>
              </a:rPr>
              <a:t>文章标题”是你要创建的新文章的题目，例如</a:t>
            </a:r>
            <a:r>
              <a:rPr lang="en-US" sz="1800" b="true">
                <a:solidFill>
                  <a:srgbClr val="000000"/>
                </a:solidFill>
                <a:latin typeface="阿里巴巴普惠体 Bold"/>
                <a:ea typeface="阿里巴巴普惠体 Bold"/>
                <a:cs typeface="阿里巴巴普惠体 Bold"/>
                <a:sym typeface="阿里巴巴普惠体 Bold"/>
              </a:rPr>
              <a:t>hexo new "我的第一篇博客文章"</a:t>
            </a:r>
            <a:r>
              <a:rPr lang="en-US" sz="1800">
                <a:solidFill>
                  <a:srgbClr val="000000"/>
                </a:solidFill>
                <a:latin typeface="阿里巴巴普惠体"/>
                <a:ea typeface="阿里巴巴普惠体"/>
                <a:cs typeface="阿里巴巴普惠体"/>
                <a:sym typeface="阿里巴巴普惠体"/>
              </a:rPr>
              <a:t>。运行此命令后，Hexo 会在</a:t>
            </a:r>
            <a:r>
              <a:rPr lang="en-US" sz="1800" b="true">
                <a:solidFill>
                  <a:srgbClr val="000000"/>
                </a:solidFill>
                <a:latin typeface="阿里巴巴普惠体 Bold"/>
                <a:ea typeface="阿里巴巴普惠体 Bold"/>
                <a:cs typeface="阿里巴巴普惠体 Bold"/>
                <a:sym typeface="阿里巴巴普惠体 Bold"/>
              </a:rPr>
              <a:t>source/_posts</a:t>
            </a:r>
            <a:r>
              <a:rPr lang="en-US" sz="1800">
                <a:solidFill>
                  <a:srgbClr val="000000"/>
                </a:solidFill>
                <a:latin typeface="阿里巴巴普惠体"/>
                <a:ea typeface="阿里巴巴普惠体"/>
                <a:cs typeface="阿里巴巴普惠体"/>
                <a:sym typeface="阿里巴巴普惠体"/>
              </a:rPr>
              <a:t>目录下创建一个新的 Markdown 文件，文件名是根据文章标题生成的，同时会自动添加一些基本的头部信息，如文章的创建日期、标题等。</a:t>
            </a:r>
          </a:p>
        </p:txBody>
      </p:sp>
      <p:sp>
        <p:nvSpPr>
          <p:cNvPr name="TextBox 27" id="27"/>
          <p:cNvSpPr txBox="true"/>
          <p:nvPr/>
        </p:nvSpPr>
        <p:spPr>
          <a:xfrm rot="0">
            <a:off x="5070154" y="3375739"/>
            <a:ext cx="4170802" cy="1205865"/>
          </a:xfrm>
          <a:prstGeom prst="rect">
            <a:avLst/>
          </a:prstGeom>
        </p:spPr>
        <p:txBody>
          <a:bodyPr anchor="t" rtlCol="false" tIns="0" lIns="0" bIns="0" rIns="0">
            <a:spAutoFit/>
          </a:bodyPr>
          <a:lstStyle/>
          <a:p>
            <a:pPr algn="ctr">
              <a:lnSpc>
                <a:spcPts val="3240"/>
              </a:lnSpc>
            </a:pPr>
            <a:r>
              <a:rPr lang="en-US" sz="1800">
                <a:solidFill>
                  <a:srgbClr val="000000"/>
                </a:solidFill>
                <a:latin typeface="阿里巴巴普惠体"/>
                <a:ea typeface="阿里巴巴普惠体"/>
                <a:cs typeface="阿里巴巴普惠体"/>
                <a:sym typeface="阿里巴巴普惠体"/>
              </a:rPr>
              <a:t>使用</a:t>
            </a:r>
            <a:r>
              <a:rPr lang="en-US" sz="1800">
                <a:solidFill>
                  <a:srgbClr val="000000"/>
                </a:solidFill>
                <a:latin typeface="阿里巴巴普惠体"/>
                <a:ea typeface="阿里巴巴普惠体"/>
                <a:cs typeface="阿里巴巴普惠体"/>
                <a:sym typeface="阿里巴巴普惠体"/>
              </a:rPr>
              <a:t>文本编辑器打开新创建的 Markdown 文件。在 Markdown 文件中，您可以按照 Markdown 语法来撰写文章内容。</a:t>
            </a:r>
          </a:p>
        </p:txBody>
      </p:sp>
      <p:sp>
        <p:nvSpPr>
          <p:cNvPr name="TextBox 28" id="28"/>
          <p:cNvSpPr txBox="true"/>
          <p:nvPr/>
        </p:nvSpPr>
        <p:spPr>
          <a:xfrm rot="0">
            <a:off x="13190221" y="3375739"/>
            <a:ext cx="4069079" cy="1205865"/>
          </a:xfrm>
          <a:prstGeom prst="rect">
            <a:avLst/>
          </a:prstGeom>
        </p:spPr>
        <p:txBody>
          <a:bodyPr anchor="t" rtlCol="false" tIns="0" lIns="0" bIns="0" rIns="0">
            <a:spAutoFit/>
          </a:bodyPr>
          <a:lstStyle/>
          <a:p>
            <a:pPr algn="ctr">
              <a:lnSpc>
                <a:spcPts val="3240"/>
              </a:lnSpc>
            </a:pPr>
            <a:r>
              <a:rPr lang="en-US" sz="1800">
                <a:solidFill>
                  <a:srgbClr val="000000"/>
                </a:solidFill>
                <a:latin typeface="阿里巴巴普惠体"/>
                <a:ea typeface="阿里巴巴普惠体"/>
                <a:cs typeface="阿里巴巴普惠体"/>
                <a:sym typeface="阿里巴巴普惠体"/>
              </a:rPr>
              <a:t>有很多，但是我只用Typora和VScode，</a:t>
            </a:r>
            <a:r>
              <a:rPr lang="en-US" sz="1800">
                <a:solidFill>
                  <a:srgbClr val="000000"/>
                </a:solidFill>
                <a:latin typeface="阿里巴巴普惠体"/>
                <a:ea typeface="阿里巴巴普惠体"/>
                <a:cs typeface="阿里巴巴普惠体"/>
                <a:sym typeface="阿里巴巴普惠体"/>
              </a:rPr>
              <a:t>可以优先体验</a:t>
            </a:r>
            <a:r>
              <a:rPr lang="en-US" sz="1800" b="true">
                <a:solidFill>
                  <a:srgbClr val="000000"/>
                </a:solidFill>
                <a:latin typeface="阿里巴巴普惠体 Bold"/>
                <a:ea typeface="阿里巴巴普惠体 Bold"/>
                <a:cs typeface="阿里巴巴普惠体 Bold"/>
                <a:sym typeface="阿里巴巴普惠体 Bold"/>
              </a:rPr>
              <a:t> Typora</a:t>
            </a:r>
            <a:r>
              <a:rPr lang="en-US" sz="1800">
                <a:solidFill>
                  <a:srgbClr val="000000"/>
                </a:solidFill>
                <a:latin typeface="阿里巴巴普惠体"/>
                <a:ea typeface="阿里巴巴普惠体"/>
                <a:cs typeface="阿里巴巴普惠体"/>
                <a:sym typeface="阿里巴巴普惠体"/>
              </a:rPr>
              <a:t>（免费测试版仍可用）和 </a:t>
            </a:r>
            <a:r>
              <a:rPr lang="en-US" sz="1800" b="true">
                <a:solidFill>
                  <a:srgbClr val="000000"/>
                </a:solidFill>
                <a:latin typeface="阿里巴巴普惠体 Bold"/>
                <a:ea typeface="阿里巴巴普惠体 Bold"/>
                <a:cs typeface="阿里巴巴普惠体 Bold"/>
                <a:sym typeface="阿里巴巴普惠体 Bold"/>
              </a:rPr>
              <a:t>VS Code</a:t>
            </a:r>
          </a:p>
        </p:txBody>
      </p:sp>
      <p:sp>
        <p:nvSpPr>
          <p:cNvPr name="TextBox 29" id="29"/>
          <p:cNvSpPr txBox="true"/>
          <p:nvPr/>
        </p:nvSpPr>
        <p:spPr>
          <a:xfrm rot="0">
            <a:off x="9110658" y="7212659"/>
            <a:ext cx="4093850" cy="1615440"/>
          </a:xfrm>
          <a:prstGeom prst="rect">
            <a:avLst/>
          </a:prstGeom>
        </p:spPr>
        <p:txBody>
          <a:bodyPr anchor="t" rtlCol="false" tIns="0" lIns="0" bIns="0" rIns="0">
            <a:spAutoFit/>
          </a:bodyPr>
          <a:lstStyle/>
          <a:p>
            <a:pPr algn="ctr">
              <a:lnSpc>
                <a:spcPts val="3240"/>
              </a:lnSpc>
            </a:pPr>
            <a:r>
              <a:rPr lang="en-US" sz="1800" b="true">
                <a:solidFill>
                  <a:srgbClr val="000000"/>
                </a:solidFill>
                <a:latin typeface="阿里巴巴普惠体 Bold"/>
                <a:ea typeface="阿里巴巴普惠体 Bold"/>
                <a:cs typeface="阿里巴巴普惠体 Bold"/>
                <a:sym typeface="阿里巴巴普惠体 Bold"/>
              </a:rPr>
              <a:t>Markdown </a:t>
            </a:r>
            <a:r>
              <a:rPr lang="en-US" sz="1800">
                <a:solidFill>
                  <a:srgbClr val="000000"/>
                </a:solidFill>
                <a:latin typeface="阿里巴巴普惠体"/>
                <a:ea typeface="阿里巴巴普惠体"/>
                <a:cs typeface="阿里巴巴普惠体"/>
                <a:sym typeface="阿里巴巴普惠体"/>
              </a:rPr>
              <a:t>是一种轻量级标记语言，由 John Gruber 和 Aaron Swartz 于 2004 年共同创建。它的核心设计理念是：易读易写，并能够轻松转换为 HTML。</a:t>
            </a:r>
          </a:p>
        </p:txBody>
      </p:sp>
      <p:sp>
        <p:nvSpPr>
          <p:cNvPr name="TextBox 30" id="30"/>
          <p:cNvSpPr txBox="true"/>
          <p:nvPr/>
        </p:nvSpPr>
        <p:spPr>
          <a:xfrm rot="0">
            <a:off x="6312481" y="5716157"/>
            <a:ext cx="1547689"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撰写文章</a:t>
            </a:r>
          </a:p>
        </p:txBody>
      </p:sp>
      <p:sp>
        <p:nvSpPr>
          <p:cNvPr name="TextBox 31" id="31"/>
          <p:cNvSpPr txBox="true"/>
          <p:nvPr/>
        </p:nvSpPr>
        <p:spPr>
          <a:xfrm rot="0">
            <a:off x="9905020" y="5716156"/>
            <a:ext cx="3054603"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关于Markdown</a:t>
            </a:r>
          </a:p>
        </p:txBody>
      </p:sp>
      <p:sp>
        <p:nvSpPr>
          <p:cNvPr name="TextBox 32" id="32"/>
          <p:cNvSpPr txBox="true"/>
          <p:nvPr/>
        </p:nvSpPr>
        <p:spPr>
          <a:xfrm rot="0">
            <a:off x="14297149" y="5487556"/>
            <a:ext cx="2187991" cy="9239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Markdown 编辑软件</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72065" y="6757396"/>
            <a:ext cx="678074" cy="655189"/>
          </a:xfrm>
          <a:custGeom>
            <a:avLst/>
            <a:gdLst/>
            <a:ahLst/>
            <a:cxnLst/>
            <a:rect r="r" b="b" t="t" l="l"/>
            <a:pathLst>
              <a:path h="655189" w="678074">
                <a:moveTo>
                  <a:pt x="0" y="0"/>
                </a:moveTo>
                <a:lnTo>
                  <a:pt x="678074" y="0"/>
                </a:lnTo>
                <a:lnTo>
                  <a:pt x="678074" y="655189"/>
                </a:lnTo>
                <a:lnTo>
                  <a:pt x="0" y="6551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45403" y="1259535"/>
            <a:ext cx="108783" cy="108783"/>
            <a:chOff x="0" y="0"/>
            <a:chExt cx="145044" cy="145044"/>
          </a:xfrm>
        </p:grpSpPr>
        <p:sp>
          <p:nvSpPr>
            <p:cNvPr name="Freeform 4" id="4"/>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5" id="5"/>
          <p:cNvGrpSpPr/>
          <p:nvPr/>
        </p:nvGrpSpPr>
        <p:grpSpPr>
          <a:xfrm rot="0">
            <a:off x="9096751" y="1259535"/>
            <a:ext cx="108783" cy="108783"/>
            <a:chOff x="0" y="0"/>
            <a:chExt cx="145044" cy="145044"/>
          </a:xfrm>
        </p:grpSpPr>
        <p:sp>
          <p:nvSpPr>
            <p:cNvPr name="Freeform 6" id="6"/>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7" id="7"/>
          <p:cNvGrpSpPr/>
          <p:nvPr/>
        </p:nvGrpSpPr>
        <p:grpSpPr>
          <a:xfrm rot="0">
            <a:off x="9248100" y="1259535"/>
            <a:ext cx="108783" cy="108783"/>
            <a:chOff x="0" y="0"/>
            <a:chExt cx="145044" cy="145044"/>
          </a:xfrm>
        </p:grpSpPr>
        <p:sp>
          <p:nvSpPr>
            <p:cNvPr name="Freeform 8" id="8"/>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9" id="9"/>
          <p:cNvGrpSpPr/>
          <p:nvPr/>
        </p:nvGrpSpPr>
        <p:grpSpPr>
          <a:xfrm rot="0">
            <a:off x="0" y="0"/>
            <a:ext cx="1507002" cy="1811088"/>
            <a:chOff x="0" y="0"/>
            <a:chExt cx="2009336" cy="2414784"/>
          </a:xfrm>
        </p:grpSpPr>
        <p:sp>
          <p:nvSpPr>
            <p:cNvPr name="Freeform 10" id="10"/>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11" id="11"/>
          <p:cNvGrpSpPr/>
          <p:nvPr/>
        </p:nvGrpSpPr>
        <p:grpSpPr>
          <a:xfrm rot="0">
            <a:off x="706356" y="0"/>
            <a:ext cx="1235022" cy="1070356"/>
            <a:chOff x="0" y="0"/>
            <a:chExt cx="1646696" cy="1427142"/>
          </a:xfrm>
        </p:grpSpPr>
        <p:sp>
          <p:nvSpPr>
            <p:cNvPr name="Freeform 12" id="12"/>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13" id="13"/>
          <p:cNvGrpSpPr/>
          <p:nvPr/>
        </p:nvGrpSpPr>
        <p:grpSpPr>
          <a:xfrm rot="0">
            <a:off x="16669660" y="9078393"/>
            <a:ext cx="1618340" cy="1208607"/>
            <a:chOff x="0" y="0"/>
            <a:chExt cx="2157786" cy="1611476"/>
          </a:xfrm>
        </p:grpSpPr>
        <p:sp>
          <p:nvSpPr>
            <p:cNvPr name="Freeform 14" id="14"/>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15" id="15"/>
          <p:cNvGrpSpPr/>
          <p:nvPr/>
        </p:nvGrpSpPr>
        <p:grpSpPr>
          <a:xfrm rot="0">
            <a:off x="17715812" y="8731245"/>
            <a:ext cx="572188" cy="1283784"/>
            <a:chOff x="0" y="0"/>
            <a:chExt cx="762918" cy="1711712"/>
          </a:xfrm>
        </p:grpSpPr>
        <p:sp>
          <p:nvSpPr>
            <p:cNvPr name="Freeform 16" id="16"/>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Freeform 17" id="17"/>
          <p:cNvSpPr/>
          <p:nvPr/>
        </p:nvSpPr>
        <p:spPr>
          <a:xfrm flipH="false" flipV="false" rot="0">
            <a:off x="505832" y="5752549"/>
            <a:ext cx="8114243" cy="1967129"/>
          </a:xfrm>
          <a:custGeom>
            <a:avLst/>
            <a:gdLst/>
            <a:ahLst/>
            <a:cxnLst/>
            <a:rect r="r" b="b" t="t" l="l"/>
            <a:pathLst>
              <a:path h="1967129" w="8114243">
                <a:moveTo>
                  <a:pt x="0" y="0"/>
                </a:moveTo>
                <a:lnTo>
                  <a:pt x="8114242" y="0"/>
                </a:lnTo>
                <a:lnTo>
                  <a:pt x="8114242" y="1967130"/>
                </a:lnTo>
                <a:lnTo>
                  <a:pt x="0" y="1967130"/>
                </a:lnTo>
                <a:lnTo>
                  <a:pt x="0" y="0"/>
                </a:lnTo>
                <a:close/>
              </a:path>
            </a:pathLst>
          </a:custGeom>
          <a:blipFill>
            <a:blip r:embed="rId4"/>
            <a:stretch>
              <a:fillRect l="0" t="0" r="-18679" b="0"/>
            </a:stretch>
          </a:blipFill>
        </p:spPr>
      </p:sp>
      <p:sp>
        <p:nvSpPr>
          <p:cNvPr name="Freeform 18" id="18"/>
          <p:cNvSpPr/>
          <p:nvPr/>
        </p:nvSpPr>
        <p:spPr>
          <a:xfrm flipH="false" flipV="false" rot="0">
            <a:off x="9096751" y="4718134"/>
            <a:ext cx="8594563" cy="1097272"/>
          </a:xfrm>
          <a:custGeom>
            <a:avLst/>
            <a:gdLst/>
            <a:ahLst/>
            <a:cxnLst/>
            <a:rect r="r" b="b" t="t" l="l"/>
            <a:pathLst>
              <a:path h="1097272" w="8594563">
                <a:moveTo>
                  <a:pt x="0" y="0"/>
                </a:moveTo>
                <a:lnTo>
                  <a:pt x="8594564" y="0"/>
                </a:lnTo>
                <a:lnTo>
                  <a:pt x="8594564" y="1097272"/>
                </a:lnTo>
                <a:lnTo>
                  <a:pt x="0" y="1097272"/>
                </a:lnTo>
                <a:lnTo>
                  <a:pt x="0" y="0"/>
                </a:lnTo>
                <a:close/>
              </a:path>
            </a:pathLst>
          </a:custGeom>
          <a:blipFill>
            <a:blip r:embed="rId5"/>
            <a:stretch>
              <a:fillRect l="-160" t="0" r="-3007" b="0"/>
            </a:stretch>
          </a:blipFill>
        </p:spPr>
      </p:sp>
      <p:sp>
        <p:nvSpPr>
          <p:cNvPr name="Freeform 19" id="19"/>
          <p:cNvSpPr/>
          <p:nvPr/>
        </p:nvSpPr>
        <p:spPr>
          <a:xfrm flipH="false" flipV="false" rot="0">
            <a:off x="9096751" y="6490848"/>
            <a:ext cx="7974278" cy="2013505"/>
          </a:xfrm>
          <a:custGeom>
            <a:avLst/>
            <a:gdLst/>
            <a:ahLst/>
            <a:cxnLst/>
            <a:rect r="r" b="b" t="t" l="l"/>
            <a:pathLst>
              <a:path h="2013505" w="7974278">
                <a:moveTo>
                  <a:pt x="0" y="0"/>
                </a:moveTo>
                <a:lnTo>
                  <a:pt x="7974278" y="0"/>
                </a:lnTo>
                <a:lnTo>
                  <a:pt x="7974278" y="2013505"/>
                </a:lnTo>
                <a:lnTo>
                  <a:pt x="0" y="2013505"/>
                </a:lnTo>
                <a:lnTo>
                  <a:pt x="0" y="0"/>
                </a:lnTo>
                <a:close/>
              </a:path>
            </a:pathLst>
          </a:custGeom>
          <a:blipFill>
            <a:blip r:embed="rId6"/>
            <a:stretch>
              <a:fillRect l="0" t="0" r="0" b="0"/>
            </a:stretch>
          </a:blipFill>
        </p:spPr>
      </p:sp>
      <p:sp>
        <p:nvSpPr>
          <p:cNvPr name="TextBox 20" id="20"/>
          <p:cNvSpPr txBox="true"/>
          <p:nvPr/>
        </p:nvSpPr>
        <p:spPr>
          <a:xfrm rot="0">
            <a:off x="1028700" y="1821471"/>
            <a:ext cx="4473916"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本地预览博客</a:t>
            </a:r>
          </a:p>
        </p:txBody>
      </p:sp>
      <p:sp>
        <p:nvSpPr>
          <p:cNvPr name="TextBox 21" id="21"/>
          <p:cNvSpPr txBox="true"/>
          <p:nvPr/>
        </p:nvSpPr>
        <p:spPr>
          <a:xfrm rot="0">
            <a:off x="988594" y="2421546"/>
            <a:ext cx="6821162"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每</a:t>
            </a:r>
            <a:r>
              <a:rPr lang="en-US" sz="1800">
                <a:solidFill>
                  <a:srgbClr val="000000"/>
                </a:solidFill>
                <a:latin typeface="阿里巴巴普惠体"/>
                <a:ea typeface="阿里巴巴普惠体"/>
                <a:cs typeface="阿里巴巴普惠体"/>
                <a:sym typeface="阿里巴巴普惠体"/>
              </a:rPr>
              <a:t>一次对博客进行修改后都可以启动本地服务器看看修改是否符合预期，再考虑要不要进行上传</a:t>
            </a:r>
          </a:p>
        </p:txBody>
      </p:sp>
      <p:sp>
        <p:nvSpPr>
          <p:cNvPr name="TextBox 22" id="22"/>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本地预览博客</a:t>
            </a:r>
          </a:p>
        </p:txBody>
      </p:sp>
      <p:sp>
        <p:nvSpPr>
          <p:cNvPr name="TextBox 23" id="23"/>
          <p:cNvSpPr txBox="true"/>
          <p:nvPr/>
        </p:nvSpPr>
        <p:spPr>
          <a:xfrm rot="0">
            <a:off x="988594" y="3794098"/>
            <a:ext cx="4473916"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启动本地服务器</a:t>
            </a:r>
          </a:p>
        </p:txBody>
      </p:sp>
      <p:sp>
        <p:nvSpPr>
          <p:cNvPr name="TextBox 24" id="24"/>
          <p:cNvSpPr txBox="true"/>
          <p:nvPr/>
        </p:nvSpPr>
        <p:spPr>
          <a:xfrm rot="0">
            <a:off x="753501" y="4603834"/>
            <a:ext cx="9758108"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在博客目录下的命令行中运行</a:t>
            </a:r>
            <a:r>
              <a:rPr lang="en-US" sz="1800" b="true">
                <a:solidFill>
                  <a:srgbClr val="000000"/>
                </a:solidFill>
                <a:latin typeface="阿里巴巴普惠体 Bold"/>
                <a:ea typeface="阿里巴巴普惠体 Bold"/>
                <a:cs typeface="阿里巴巴普惠体 Bold"/>
                <a:sym typeface="阿里巴巴普惠体 Bold"/>
              </a:rPr>
              <a:t>hexo clen &amp;&amp; hexo g &amp;&amp; hexo s</a:t>
            </a:r>
            <a:r>
              <a:rPr lang="en-US" sz="1800">
                <a:solidFill>
                  <a:srgbClr val="000000"/>
                </a:solidFill>
                <a:latin typeface="阿里巴巴普惠体"/>
                <a:ea typeface="阿里巴巴普惠体"/>
                <a:cs typeface="阿里巴巴普惠体"/>
                <a:sym typeface="阿里巴巴普惠体"/>
              </a:rPr>
              <a:t>命令。</a:t>
            </a:r>
          </a:p>
        </p:txBody>
      </p:sp>
      <p:sp>
        <p:nvSpPr>
          <p:cNvPr name="TextBox 25" id="25"/>
          <p:cNvSpPr txBox="true"/>
          <p:nvPr/>
        </p:nvSpPr>
        <p:spPr>
          <a:xfrm rot="0">
            <a:off x="9356883" y="1821471"/>
            <a:ext cx="4473916"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启动本地服务器</a:t>
            </a:r>
          </a:p>
        </p:txBody>
      </p:sp>
      <p:sp>
        <p:nvSpPr>
          <p:cNvPr name="TextBox 26" id="26"/>
          <p:cNvSpPr txBox="true"/>
          <p:nvPr/>
        </p:nvSpPr>
        <p:spPr>
          <a:xfrm rot="0">
            <a:off x="9356883" y="2421546"/>
            <a:ext cx="8191902"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访问地址</a:t>
            </a:r>
            <a:r>
              <a:rPr lang="en-US" sz="1800">
                <a:solidFill>
                  <a:srgbClr val="000000"/>
                </a:solidFill>
                <a:latin typeface="阿里巴巴普惠体"/>
                <a:ea typeface="阿里巴巴普惠体"/>
                <a:cs typeface="阿里巴巴普惠体"/>
                <a:sym typeface="阿里巴巴普惠体"/>
              </a:rPr>
              <a:t>h</a:t>
            </a:r>
            <a:r>
              <a:rPr lang="en-US" sz="1800">
                <a:solidFill>
                  <a:srgbClr val="000000"/>
                </a:solidFill>
                <a:latin typeface="阿里巴巴普惠体"/>
                <a:ea typeface="阿里巴巴普惠体"/>
                <a:cs typeface="阿里巴巴普惠体"/>
                <a:sym typeface="阿里巴巴普惠体"/>
              </a:rPr>
              <a:t>ttp://l</a:t>
            </a:r>
            <a:r>
              <a:rPr lang="en-US" sz="1800">
                <a:solidFill>
                  <a:srgbClr val="000000"/>
                </a:solidFill>
                <a:latin typeface="阿里巴巴普惠体"/>
                <a:ea typeface="阿里巴巴普惠体"/>
                <a:cs typeface="阿里巴巴普惠体"/>
                <a:sym typeface="阿里巴巴普惠体"/>
              </a:rPr>
              <a:t>oc</a:t>
            </a:r>
            <a:r>
              <a:rPr lang="en-US" sz="1800">
                <a:solidFill>
                  <a:srgbClr val="000000"/>
                </a:solidFill>
                <a:latin typeface="阿里巴巴普惠体"/>
                <a:ea typeface="阿里巴巴普惠体"/>
                <a:cs typeface="阿里巴巴普惠体"/>
                <a:sym typeface="阿里巴巴普惠体"/>
              </a:rPr>
              <a:t>a</a:t>
            </a:r>
            <a:r>
              <a:rPr lang="en-US" sz="1800">
                <a:solidFill>
                  <a:srgbClr val="000000"/>
                </a:solidFill>
                <a:latin typeface="阿里巴巴普惠体"/>
                <a:ea typeface="阿里巴巴普惠体"/>
                <a:cs typeface="阿里巴巴普惠体"/>
                <a:sym typeface="阿里巴巴普惠体"/>
              </a:rPr>
              <a:t>lhos</a:t>
            </a:r>
            <a:r>
              <a:rPr lang="en-US" sz="1800">
                <a:solidFill>
                  <a:srgbClr val="000000"/>
                </a:solidFill>
                <a:latin typeface="阿里巴巴普惠体"/>
                <a:ea typeface="阿里巴巴普惠体"/>
                <a:cs typeface="阿里巴巴普惠体"/>
                <a:sym typeface="阿里巴巴普惠体"/>
              </a:rPr>
              <a:t>t:4000，打开浏览器，在地址栏中输入这个地址，就可以看到你的博客在本地的预览效果。在本地预览过程中，你可以对博客的外观、文章内容、布局等进行检查和调整，确保一切符合你的预期。如果在预览过程中发现问题，可以及时回到相应的文件（如文章内容文件、配置文件、主题文件等）进行修改，然后刷新浏览器页面查看修改效果。</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238943" y="2925211"/>
            <a:ext cx="8705705" cy="2009775"/>
          </a:xfrm>
          <a:prstGeom prst="rect">
            <a:avLst/>
          </a:prstGeom>
        </p:spPr>
        <p:txBody>
          <a:bodyPr anchor="t" rtlCol="false" tIns="0" lIns="0" bIns="0" rIns="0">
            <a:spAutoFit/>
          </a:bodyPr>
          <a:lstStyle/>
          <a:p>
            <a:pPr algn="ctr">
              <a:lnSpc>
                <a:spcPts val="15849"/>
              </a:lnSpc>
            </a:pPr>
            <a:r>
              <a:rPr lang="en-US" sz="13207">
                <a:solidFill>
                  <a:srgbClr val="113AA6"/>
                </a:solidFill>
                <a:latin typeface="字由点字倔强黑"/>
                <a:ea typeface="字由点字倔强黑"/>
                <a:cs typeface="字由点字倔强黑"/>
                <a:sym typeface="字由点字倔强黑"/>
              </a:rPr>
              <a:t>PART 04</a:t>
            </a:r>
          </a:p>
        </p:txBody>
      </p:sp>
      <p:sp>
        <p:nvSpPr>
          <p:cNvPr name="TextBox 3" id="3"/>
          <p:cNvSpPr txBox="true"/>
          <p:nvPr/>
        </p:nvSpPr>
        <p:spPr>
          <a:xfrm rot="0">
            <a:off x="6359010" y="5177968"/>
            <a:ext cx="6295846" cy="714375"/>
          </a:xfrm>
          <a:prstGeom prst="rect">
            <a:avLst/>
          </a:prstGeom>
        </p:spPr>
        <p:txBody>
          <a:bodyPr anchor="t" rtlCol="false" tIns="0" lIns="0" bIns="0" rIns="0">
            <a:spAutoFit/>
          </a:bodyPr>
          <a:lstStyle/>
          <a:p>
            <a:pPr algn="ctr">
              <a:lnSpc>
                <a:spcPts val="5759"/>
              </a:lnSpc>
            </a:pPr>
            <a:r>
              <a:rPr lang="en-US" sz="4800">
                <a:solidFill>
                  <a:srgbClr val="113AA6"/>
                </a:solidFill>
                <a:latin typeface="字由点字倔强黑"/>
                <a:ea typeface="字由点字倔强黑"/>
                <a:cs typeface="字由点字倔强黑"/>
                <a:sym typeface="字由点字倔强黑"/>
              </a:rPr>
              <a:t>将博客部署到 GitHub</a:t>
            </a:r>
          </a:p>
        </p:txBody>
      </p:sp>
      <p:sp>
        <p:nvSpPr>
          <p:cNvPr name="TextBox 4" id="4"/>
          <p:cNvSpPr txBox="true"/>
          <p:nvPr/>
        </p:nvSpPr>
        <p:spPr>
          <a:xfrm rot="0">
            <a:off x="5879818" y="6527399"/>
            <a:ext cx="7423954" cy="1165862"/>
          </a:xfrm>
          <a:prstGeom prst="rect">
            <a:avLst/>
          </a:prstGeom>
        </p:spPr>
        <p:txBody>
          <a:bodyPr anchor="t" rtlCol="false" tIns="0" lIns="0" bIns="0" rIns="0">
            <a:spAutoFit/>
          </a:bodyPr>
          <a:lstStyle/>
          <a:p>
            <a:pPr algn="ctr">
              <a:lnSpc>
                <a:spcPts val="4859"/>
              </a:lnSpc>
            </a:pPr>
            <a:r>
              <a:rPr lang="en-US" sz="2699">
                <a:solidFill>
                  <a:srgbClr val="000000"/>
                </a:solidFill>
                <a:latin typeface="阿里巴巴普惠体"/>
                <a:ea typeface="阿里巴巴普惠体"/>
                <a:cs typeface="阿里巴巴普惠体"/>
                <a:sym typeface="阿里巴巴普惠体"/>
              </a:rPr>
              <a:t>创建GitHub仓库</a:t>
            </a:r>
          </a:p>
          <a:p>
            <a:pPr algn="ctr">
              <a:lnSpc>
                <a:spcPts val="4859"/>
              </a:lnSpc>
            </a:pPr>
            <a:r>
              <a:rPr lang="en-US" sz="2699">
                <a:solidFill>
                  <a:srgbClr val="000000"/>
                </a:solidFill>
                <a:latin typeface="阿里巴巴普惠体"/>
                <a:ea typeface="阿里巴巴普惠体"/>
                <a:cs typeface="阿里巴巴普惠体"/>
                <a:sym typeface="阿里巴巴普惠体"/>
              </a:rPr>
              <a:t>配置SSH密钥</a:t>
            </a:r>
          </a:p>
        </p:txBody>
      </p:sp>
      <p:grpSp>
        <p:nvGrpSpPr>
          <p:cNvPr name="Group 5" id="5"/>
          <p:cNvGrpSpPr/>
          <p:nvPr/>
        </p:nvGrpSpPr>
        <p:grpSpPr>
          <a:xfrm rot="-10800000">
            <a:off x="13182576" y="1441590"/>
            <a:ext cx="5105424" cy="8845410"/>
            <a:chOff x="0" y="0"/>
            <a:chExt cx="6807232" cy="11793880"/>
          </a:xfrm>
        </p:grpSpPr>
        <p:sp>
          <p:nvSpPr>
            <p:cNvPr name="Freeform 6" id="6"/>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7" id="7"/>
          <p:cNvGrpSpPr/>
          <p:nvPr/>
        </p:nvGrpSpPr>
        <p:grpSpPr>
          <a:xfrm rot="0">
            <a:off x="12059224" y="6674886"/>
            <a:ext cx="3618035" cy="3612114"/>
            <a:chOff x="0" y="0"/>
            <a:chExt cx="4824046" cy="4816152"/>
          </a:xfrm>
        </p:grpSpPr>
        <p:sp>
          <p:nvSpPr>
            <p:cNvPr name="Freeform 8" id="8"/>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grpSp>
        <p:nvGrpSpPr>
          <p:cNvPr name="Group 9" id="9"/>
          <p:cNvGrpSpPr/>
          <p:nvPr/>
        </p:nvGrpSpPr>
        <p:grpSpPr>
          <a:xfrm rot="0">
            <a:off x="0" y="0"/>
            <a:ext cx="5105424" cy="8845410"/>
            <a:chOff x="0" y="0"/>
            <a:chExt cx="6807232" cy="11793880"/>
          </a:xfrm>
        </p:grpSpPr>
        <p:sp>
          <p:nvSpPr>
            <p:cNvPr name="Freeform 10" id="10"/>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11" id="11"/>
          <p:cNvGrpSpPr/>
          <p:nvPr/>
        </p:nvGrpSpPr>
        <p:grpSpPr>
          <a:xfrm rot="-9000000">
            <a:off x="774517" y="4387960"/>
            <a:ext cx="1943148" cy="2866262"/>
            <a:chOff x="0" y="0"/>
            <a:chExt cx="2590864" cy="3821682"/>
          </a:xfrm>
        </p:grpSpPr>
        <p:sp>
          <p:nvSpPr>
            <p:cNvPr name="Freeform 12" id="12"/>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984564" y="3786116"/>
            <a:ext cx="1953693" cy="1936395"/>
            <a:chOff x="0" y="0"/>
            <a:chExt cx="2604924" cy="2581860"/>
          </a:xfrm>
        </p:grpSpPr>
        <p:sp>
          <p:nvSpPr>
            <p:cNvPr name="Freeform 3" id="3"/>
            <p:cNvSpPr/>
            <p:nvPr/>
          </p:nvSpPr>
          <p:spPr>
            <a:xfrm flipH="false" flipV="false" rot="0">
              <a:off x="0" y="0"/>
              <a:ext cx="2604897" cy="2581910"/>
            </a:xfrm>
            <a:custGeom>
              <a:avLst/>
              <a:gdLst/>
              <a:ahLst/>
              <a:cxnLst/>
              <a:rect r="r" b="b" t="t" l="l"/>
              <a:pathLst>
                <a:path h="2581910" w="2604897">
                  <a:moveTo>
                    <a:pt x="0" y="430276"/>
                  </a:moveTo>
                  <a:cubicBezTo>
                    <a:pt x="0" y="192659"/>
                    <a:pt x="192659" y="0"/>
                    <a:pt x="430276" y="0"/>
                  </a:cubicBezTo>
                  <a:lnTo>
                    <a:pt x="2174621" y="0"/>
                  </a:lnTo>
                  <a:cubicBezTo>
                    <a:pt x="2412238" y="0"/>
                    <a:pt x="2604897" y="192659"/>
                    <a:pt x="2604897" y="430276"/>
                  </a:cubicBezTo>
                  <a:lnTo>
                    <a:pt x="2604897" y="2151507"/>
                  </a:lnTo>
                  <a:cubicBezTo>
                    <a:pt x="2604897" y="2389124"/>
                    <a:pt x="2412238" y="2581783"/>
                    <a:pt x="2174621" y="2581783"/>
                  </a:cubicBezTo>
                  <a:lnTo>
                    <a:pt x="430276" y="2581783"/>
                  </a:lnTo>
                  <a:cubicBezTo>
                    <a:pt x="192659" y="2581910"/>
                    <a:pt x="0" y="2389251"/>
                    <a:pt x="0" y="2151507"/>
                  </a:cubicBezTo>
                  <a:close/>
                </a:path>
              </a:pathLst>
            </a:custGeom>
            <a:solidFill>
              <a:srgbClr val="113AA6"/>
            </a:solidFill>
          </p:spPr>
        </p:sp>
      </p:grpSp>
      <p:grpSp>
        <p:nvGrpSpPr>
          <p:cNvPr name="Group 4" id="4"/>
          <p:cNvGrpSpPr/>
          <p:nvPr/>
        </p:nvGrpSpPr>
        <p:grpSpPr>
          <a:xfrm rot="0">
            <a:off x="6984564" y="6186051"/>
            <a:ext cx="1953693" cy="1936395"/>
            <a:chOff x="0" y="0"/>
            <a:chExt cx="2604924" cy="2581860"/>
          </a:xfrm>
        </p:grpSpPr>
        <p:sp>
          <p:nvSpPr>
            <p:cNvPr name="Freeform 5" id="5"/>
            <p:cNvSpPr/>
            <p:nvPr/>
          </p:nvSpPr>
          <p:spPr>
            <a:xfrm flipH="false" flipV="false" rot="0">
              <a:off x="0" y="0"/>
              <a:ext cx="2604897" cy="2581910"/>
            </a:xfrm>
            <a:custGeom>
              <a:avLst/>
              <a:gdLst/>
              <a:ahLst/>
              <a:cxnLst/>
              <a:rect r="r" b="b" t="t" l="l"/>
              <a:pathLst>
                <a:path h="2581910" w="2604897">
                  <a:moveTo>
                    <a:pt x="0" y="430276"/>
                  </a:moveTo>
                  <a:cubicBezTo>
                    <a:pt x="0" y="192659"/>
                    <a:pt x="192659" y="0"/>
                    <a:pt x="430276" y="0"/>
                  </a:cubicBezTo>
                  <a:lnTo>
                    <a:pt x="2174621" y="0"/>
                  </a:lnTo>
                  <a:cubicBezTo>
                    <a:pt x="2412238" y="0"/>
                    <a:pt x="2604897" y="192659"/>
                    <a:pt x="2604897" y="430276"/>
                  </a:cubicBezTo>
                  <a:lnTo>
                    <a:pt x="2604897" y="2151507"/>
                  </a:lnTo>
                  <a:cubicBezTo>
                    <a:pt x="2604897" y="2389124"/>
                    <a:pt x="2412238" y="2581783"/>
                    <a:pt x="2174621" y="2581783"/>
                  </a:cubicBezTo>
                  <a:lnTo>
                    <a:pt x="430276" y="2581783"/>
                  </a:lnTo>
                  <a:cubicBezTo>
                    <a:pt x="192659" y="2581910"/>
                    <a:pt x="0" y="2389251"/>
                    <a:pt x="0" y="2151507"/>
                  </a:cubicBezTo>
                  <a:close/>
                </a:path>
              </a:pathLst>
            </a:custGeom>
            <a:solidFill>
              <a:srgbClr val="113AA6"/>
            </a:solidFill>
          </p:spPr>
        </p:sp>
      </p:grpSp>
      <p:grpSp>
        <p:nvGrpSpPr>
          <p:cNvPr name="Group 6" id="6"/>
          <p:cNvGrpSpPr/>
          <p:nvPr/>
        </p:nvGrpSpPr>
        <p:grpSpPr>
          <a:xfrm rot="0">
            <a:off x="9349743" y="3786116"/>
            <a:ext cx="1953693" cy="1936395"/>
            <a:chOff x="0" y="0"/>
            <a:chExt cx="2604924" cy="2581860"/>
          </a:xfrm>
        </p:grpSpPr>
        <p:sp>
          <p:nvSpPr>
            <p:cNvPr name="Freeform 7" id="7"/>
            <p:cNvSpPr/>
            <p:nvPr/>
          </p:nvSpPr>
          <p:spPr>
            <a:xfrm flipH="false" flipV="false" rot="0">
              <a:off x="0" y="0"/>
              <a:ext cx="2604897" cy="2581910"/>
            </a:xfrm>
            <a:custGeom>
              <a:avLst/>
              <a:gdLst/>
              <a:ahLst/>
              <a:cxnLst/>
              <a:rect r="r" b="b" t="t" l="l"/>
              <a:pathLst>
                <a:path h="2581910" w="2604897">
                  <a:moveTo>
                    <a:pt x="0" y="430276"/>
                  </a:moveTo>
                  <a:cubicBezTo>
                    <a:pt x="0" y="192659"/>
                    <a:pt x="192659" y="0"/>
                    <a:pt x="430276" y="0"/>
                  </a:cubicBezTo>
                  <a:lnTo>
                    <a:pt x="2174621" y="0"/>
                  </a:lnTo>
                  <a:cubicBezTo>
                    <a:pt x="2412238" y="0"/>
                    <a:pt x="2604897" y="192659"/>
                    <a:pt x="2604897" y="430276"/>
                  </a:cubicBezTo>
                  <a:lnTo>
                    <a:pt x="2604897" y="2151507"/>
                  </a:lnTo>
                  <a:cubicBezTo>
                    <a:pt x="2604897" y="2389124"/>
                    <a:pt x="2412238" y="2581783"/>
                    <a:pt x="2174621" y="2581783"/>
                  </a:cubicBezTo>
                  <a:lnTo>
                    <a:pt x="430276" y="2581783"/>
                  </a:lnTo>
                  <a:cubicBezTo>
                    <a:pt x="192659" y="2581910"/>
                    <a:pt x="0" y="2389251"/>
                    <a:pt x="0" y="2151507"/>
                  </a:cubicBezTo>
                  <a:close/>
                </a:path>
              </a:pathLst>
            </a:custGeom>
            <a:solidFill>
              <a:srgbClr val="113AA6"/>
            </a:solidFill>
          </p:spPr>
        </p:sp>
      </p:grpSp>
      <p:grpSp>
        <p:nvGrpSpPr>
          <p:cNvPr name="Group 8" id="8"/>
          <p:cNvGrpSpPr/>
          <p:nvPr/>
        </p:nvGrpSpPr>
        <p:grpSpPr>
          <a:xfrm rot="0">
            <a:off x="9349743" y="6186051"/>
            <a:ext cx="1953693" cy="1936395"/>
            <a:chOff x="0" y="0"/>
            <a:chExt cx="2604924" cy="2581860"/>
          </a:xfrm>
        </p:grpSpPr>
        <p:sp>
          <p:nvSpPr>
            <p:cNvPr name="Freeform 9" id="9"/>
            <p:cNvSpPr/>
            <p:nvPr/>
          </p:nvSpPr>
          <p:spPr>
            <a:xfrm flipH="false" flipV="false" rot="0">
              <a:off x="0" y="0"/>
              <a:ext cx="2604897" cy="2581910"/>
            </a:xfrm>
            <a:custGeom>
              <a:avLst/>
              <a:gdLst/>
              <a:ahLst/>
              <a:cxnLst/>
              <a:rect r="r" b="b" t="t" l="l"/>
              <a:pathLst>
                <a:path h="2581910" w="2604897">
                  <a:moveTo>
                    <a:pt x="0" y="430276"/>
                  </a:moveTo>
                  <a:cubicBezTo>
                    <a:pt x="0" y="192659"/>
                    <a:pt x="192659" y="0"/>
                    <a:pt x="430276" y="0"/>
                  </a:cubicBezTo>
                  <a:lnTo>
                    <a:pt x="2174621" y="0"/>
                  </a:lnTo>
                  <a:cubicBezTo>
                    <a:pt x="2412238" y="0"/>
                    <a:pt x="2604897" y="192659"/>
                    <a:pt x="2604897" y="430276"/>
                  </a:cubicBezTo>
                  <a:lnTo>
                    <a:pt x="2604897" y="2151507"/>
                  </a:lnTo>
                  <a:cubicBezTo>
                    <a:pt x="2604897" y="2389124"/>
                    <a:pt x="2412238" y="2581783"/>
                    <a:pt x="2174621" y="2581783"/>
                  </a:cubicBezTo>
                  <a:lnTo>
                    <a:pt x="430276" y="2581783"/>
                  </a:lnTo>
                  <a:cubicBezTo>
                    <a:pt x="192659" y="2581910"/>
                    <a:pt x="0" y="2389251"/>
                    <a:pt x="0" y="2151507"/>
                  </a:cubicBezTo>
                  <a:close/>
                </a:path>
              </a:pathLst>
            </a:custGeom>
            <a:solidFill>
              <a:srgbClr val="113AA6"/>
            </a:solidFill>
          </p:spPr>
        </p:sp>
      </p:grpSp>
      <p:sp>
        <p:nvSpPr>
          <p:cNvPr name="TextBox 10" id="10"/>
          <p:cNvSpPr txBox="true"/>
          <p:nvPr/>
        </p:nvSpPr>
        <p:spPr>
          <a:xfrm rot="0">
            <a:off x="753981" y="3984738"/>
            <a:ext cx="5916258" cy="1205865"/>
          </a:xfrm>
          <a:prstGeom prst="rect">
            <a:avLst/>
          </a:prstGeom>
        </p:spPr>
        <p:txBody>
          <a:bodyPr anchor="t" rtlCol="false" tIns="0" lIns="0" bIns="0" rIns="0">
            <a:spAutoFit/>
          </a:bodyPr>
          <a:lstStyle/>
          <a:p>
            <a:pPr algn="just">
              <a:lnSpc>
                <a:spcPts val="3240"/>
              </a:lnSpc>
            </a:pPr>
            <a:r>
              <a:rPr lang="en-US" sz="1800">
                <a:solidFill>
                  <a:srgbClr val="000000"/>
                </a:solidFill>
                <a:latin typeface="阿里巴巴普惠体"/>
                <a:ea typeface="阿里巴巴普惠体"/>
                <a:cs typeface="阿里巴巴普惠体"/>
                <a:sym typeface="阿里巴巴普惠体"/>
              </a:rPr>
              <a:t>建议命名为</a:t>
            </a:r>
            <a:r>
              <a:rPr lang="en-US" sz="1800" b="true">
                <a:solidFill>
                  <a:srgbClr val="000000"/>
                </a:solidFill>
                <a:latin typeface="阿里巴巴普惠体 Bold"/>
                <a:ea typeface="阿里巴巴普惠体 Bold"/>
                <a:cs typeface="阿里巴巴普惠体 Bold"/>
                <a:sym typeface="阿里巴巴普惠体 Bold"/>
              </a:rPr>
              <a:t>username.github.io</a:t>
            </a:r>
            <a:r>
              <a:rPr lang="en-US" sz="1800">
                <a:solidFill>
                  <a:srgbClr val="000000"/>
                </a:solidFill>
                <a:latin typeface="阿里巴巴普惠体"/>
                <a:ea typeface="阿里巴巴普惠体"/>
                <a:cs typeface="阿里巴巴普惠体"/>
                <a:sym typeface="阿里巴巴普惠体"/>
              </a:rPr>
              <a:t>，这里的username</a:t>
            </a:r>
            <a:r>
              <a:rPr lang="en-US" sz="1800">
                <a:solidFill>
                  <a:srgbClr val="000000"/>
                </a:solidFill>
                <a:latin typeface="阿里巴巴普惠体"/>
                <a:ea typeface="阿里巴巴普惠体"/>
                <a:cs typeface="阿里巴巴普惠体"/>
                <a:sym typeface="阿里巴巴普惠体"/>
              </a:rPr>
              <a:t>是你在 GitHub 注册的账号用户名。这个命名方式是 GitHub Pages 的特殊要求，用于识别和部署个人网站或博客。</a:t>
            </a:r>
          </a:p>
        </p:txBody>
      </p:sp>
      <p:sp>
        <p:nvSpPr>
          <p:cNvPr name="TextBox 11" id="11"/>
          <p:cNvSpPr txBox="true"/>
          <p:nvPr/>
        </p:nvSpPr>
        <p:spPr>
          <a:xfrm rot="0">
            <a:off x="11617761" y="4182813"/>
            <a:ext cx="5641059"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可以简要描述一下这个仓库的用途，比如“我的个人博客仓库”。</a:t>
            </a:r>
          </a:p>
        </p:txBody>
      </p:sp>
      <p:sp>
        <p:nvSpPr>
          <p:cNvPr name="TextBox 12" id="12"/>
          <p:cNvSpPr txBox="true"/>
          <p:nvPr/>
        </p:nvSpPr>
        <p:spPr>
          <a:xfrm rot="0">
            <a:off x="1060614" y="6564046"/>
            <a:ext cx="5641059" cy="1205865"/>
          </a:xfrm>
          <a:prstGeom prst="rect">
            <a:avLst/>
          </a:prstGeom>
        </p:spPr>
        <p:txBody>
          <a:bodyPr anchor="t" rtlCol="false" tIns="0" lIns="0" bIns="0" rIns="0">
            <a:spAutoFit/>
          </a:bodyPr>
          <a:lstStyle/>
          <a:p>
            <a:pPr algn="just">
              <a:lnSpc>
                <a:spcPts val="3240"/>
              </a:lnSpc>
            </a:pPr>
            <a:r>
              <a:rPr lang="en-US" sz="1800">
                <a:solidFill>
                  <a:srgbClr val="000000"/>
                </a:solidFill>
                <a:latin typeface="阿里巴巴普惠体"/>
                <a:ea typeface="阿里巴巴普惠体"/>
                <a:cs typeface="阿里巴巴普惠体"/>
                <a:sym typeface="阿里巴巴普惠体"/>
              </a:rPr>
              <a:t>仓库类型：选择“Public”（公开）保证博客能够被任何人访问</a:t>
            </a:r>
            <a:r>
              <a:rPr lang="en-US" sz="1800">
                <a:solidFill>
                  <a:srgbClr val="000000"/>
                </a:solidFill>
                <a:latin typeface="阿里巴巴普惠体"/>
                <a:ea typeface="阿里巴巴普惠体"/>
                <a:cs typeface="阿里巴巴普惠体"/>
                <a:sym typeface="阿里巴巴普惠体"/>
              </a:rPr>
              <a:t>和浏览。</a:t>
            </a:r>
          </a:p>
          <a:p>
            <a:pPr algn="just">
              <a:lnSpc>
                <a:spcPts val="3240"/>
              </a:lnSpc>
            </a:pPr>
          </a:p>
        </p:txBody>
      </p:sp>
      <p:sp>
        <p:nvSpPr>
          <p:cNvPr name="TextBox 13" id="13"/>
          <p:cNvSpPr txBox="true"/>
          <p:nvPr/>
        </p:nvSpPr>
        <p:spPr>
          <a:xfrm rot="0">
            <a:off x="11617761" y="6564046"/>
            <a:ext cx="5641059"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填写以上信息后</a:t>
            </a:r>
            <a:r>
              <a:rPr lang="en-US" sz="1800">
                <a:solidFill>
                  <a:srgbClr val="000000"/>
                </a:solidFill>
                <a:latin typeface="阿里巴巴普惠体"/>
                <a:ea typeface="阿里巴巴普惠体"/>
                <a:cs typeface="阿里巴巴普惠体"/>
                <a:sym typeface="阿里巴巴普惠体"/>
              </a:rPr>
              <a:t>，点击“Create repository”按钮完成仓库创建。</a:t>
            </a:r>
          </a:p>
        </p:txBody>
      </p:sp>
      <p:sp>
        <p:nvSpPr>
          <p:cNvPr name="TextBox 14" id="14"/>
          <p:cNvSpPr txBox="true"/>
          <p:nvPr/>
        </p:nvSpPr>
        <p:spPr>
          <a:xfrm rot="0">
            <a:off x="6928116" y="381000"/>
            <a:ext cx="4431769"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创建 GitHub仓库</a:t>
            </a:r>
          </a:p>
        </p:txBody>
      </p:sp>
      <p:grpSp>
        <p:nvGrpSpPr>
          <p:cNvPr name="Group 15" id="15"/>
          <p:cNvGrpSpPr/>
          <p:nvPr/>
        </p:nvGrpSpPr>
        <p:grpSpPr>
          <a:xfrm rot="0">
            <a:off x="8938260" y="1070356"/>
            <a:ext cx="108783" cy="108783"/>
            <a:chOff x="0" y="0"/>
            <a:chExt cx="145044" cy="145044"/>
          </a:xfrm>
        </p:grpSpPr>
        <p:sp>
          <p:nvSpPr>
            <p:cNvPr name="Freeform 16" id="16"/>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7" id="17"/>
          <p:cNvGrpSpPr/>
          <p:nvPr/>
        </p:nvGrpSpPr>
        <p:grpSpPr>
          <a:xfrm rot="0">
            <a:off x="9089608" y="1070356"/>
            <a:ext cx="108783" cy="108783"/>
            <a:chOff x="0" y="0"/>
            <a:chExt cx="145044" cy="145044"/>
          </a:xfrm>
        </p:grpSpPr>
        <p:sp>
          <p:nvSpPr>
            <p:cNvPr name="Freeform 18" id="18"/>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9" id="19"/>
          <p:cNvGrpSpPr/>
          <p:nvPr/>
        </p:nvGrpSpPr>
        <p:grpSpPr>
          <a:xfrm rot="0">
            <a:off x="9240957" y="1070356"/>
            <a:ext cx="108783" cy="108783"/>
            <a:chOff x="0" y="0"/>
            <a:chExt cx="145044" cy="145044"/>
          </a:xfrm>
        </p:grpSpPr>
        <p:sp>
          <p:nvSpPr>
            <p:cNvPr name="Freeform 20" id="20"/>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21" id="21"/>
          <p:cNvGrpSpPr/>
          <p:nvPr/>
        </p:nvGrpSpPr>
        <p:grpSpPr>
          <a:xfrm rot="0">
            <a:off x="0" y="0"/>
            <a:ext cx="1507002" cy="1811088"/>
            <a:chOff x="0" y="0"/>
            <a:chExt cx="2009336" cy="2414784"/>
          </a:xfrm>
        </p:grpSpPr>
        <p:sp>
          <p:nvSpPr>
            <p:cNvPr name="Freeform 22" id="22"/>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23" id="23"/>
          <p:cNvGrpSpPr/>
          <p:nvPr/>
        </p:nvGrpSpPr>
        <p:grpSpPr>
          <a:xfrm rot="0">
            <a:off x="706356" y="0"/>
            <a:ext cx="1235022" cy="1070356"/>
            <a:chOff x="0" y="0"/>
            <a:chExt cx="1646696" cy="1427142"/>
          </a:xfrm>
        </p:grpSpPr>
        <p:sp>
          <p:nvSpPr>
            <p:cNvPr name="Freeform 24" id="24"/>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25" id="25"/>
          <p:cNvGrpSpPr/>
          <p:nvPr/>
        </p:nvGrpSpPr>
        <p:grpSpPr>
          <a:xfrm rot="0">
            <a:off x="16669660" y="9078393"/>
            <a:ext cx="1618340" cy="1208607"/>
            <a:chOff x="0" y="0"/>
            <a:chExt cx="2157786" cy="1611476"/>
          </a:xfrm>
        </p:grpSpPr>
        <p:sp>
          <p:nvSpPr>
            <p:cNvPr name="Freeform 26" id="26"/>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27" id="27"/>
          <p:cNvGrpSpPr/>
          <p:nvPr/>
        </p:nvGrpSpPr>
        <p:grpSpPr>
          <a:xfrm rot="0">
            <a:off x="17715812" y="8731245"/>
            <a:ext cx="572188" cy="1283784"/>
            <a:chOff x="0" y="0"/>
            <a:chExt cx="762918" cy="1711712"/>
          </a:xfrm>
        </p:grpSpPr>
        <p:sp>
          <p:nvSpPr>
            <p:cNvPr name="Freeform 28" id="28"/>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TextBox 29" id="29"/>
          <p:cNvSpPr txBox="true"/>
          <p:nvPr/>
        </p:nvSpPr>
        <p:spPr>
          <a:xfrm rot="0">
            <a:off x="1060614" y="1589651"/>
            <a:ext cx="4473916"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启动本地服务器</a:t>
            </a:r>
          </a:p>
        </p:txBody>
      </p:sp>
      <p:sp>
        <p:nvSpPr>
          <p:cNvPr name="TextBox 30" id="30"/>
          <p:cNvSpPr txBox="true"/>
          <p:nvPr/>
        </p:nvSpPr>
        <p:spPr>
          <a:xfrm rot="0">
            <a:off x="1036596" y="2323076"/>
            <a:ext cx="9758108"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登</a:t>
            </a:r>
            <a:r>
              <a:rPr lang="en-US" sz="1800">
                <a:solidFill>
                  <a:srgbClr val="000000"/>
                </a:solidFill>
                <a:latin typeface="阿里巴巴普惠体"/>
                <a:ea typeface="阿里巴巴普惠体"/>
                <a:cs typeface="阿里巴巴普惠体"/>
                <a:sym typeface="阿里巴巴普惠体"/>
              </a:rPr>
              <a:t>录到你的</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GitHub</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账号，在</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GitHub</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页面右上角点击“+”号，在弹出的下拉菜单中选择“New</a:t>
            </a: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r</a:t>
            </a:r>
            <a:r>
              <a:rPr lang="en-US" sz="1800">
                <a:solidFill>
                  <a:srgbClr val="000000"/>
                </a:solidFill>
                <a:latin typeface="阿里巴巴普惠体"/>
                <a:ea typeface="阿里巴巴普惠体"/>
                <a:cs typeface="阿里巴巴普惠体"/>
                <a:sym typeface="阿里巴巴普惠体"/>
              </a:rPr>
              <a:t>e</a:t>
            </a:r>
            <a:r>
              <a:rPr lang="en-US" sz="1800">
                <a:solidFill>
                  <a:srgbClr val="000000"/>
                </a:solidFill>
                <a:latin typeface="阿里巴巴普惠体"/>
                <a:ea typeface="阿里巴巴普惠体"/>
                <a:cs typeface="阿里巴巴普惠体"/>
                <a:sym typeface="阿里巴巴普惠体"/>
              </a:rPr>
              <a:t>p</a:t>
            </a:r>
            <a:r>
              <a:rPr lang="en-US" sz="1800">
                <a:solidFill>
                  <a:srgbClr val="000000"/>
                </a:solidFill>
                <a:latin typeface="阿里巴巴普惠体"/>
                <a:ea typeface="阿里巴巴普惠体"/>
                <a:cs typeface="阿里巴巴普惠体"/>
                <a:sym typeface="阿里巴巴普惠体"/>
              </a:rPr>
              <a:t>os</a:t>
            </a:r>
            <a:r>
              <a:rPr lang="en-US" sz="1800">
                <a:solidFill>
                  <a:srgbClr val="000000"/>
                </a:solidFill>
                <a:latin typeface="阿里巴巴普惠体"/>
                <a:ea typeface="阿里巴巴普惠体"/>
                <a:cs typeface="阿里巴巴普惠体"/>
                <a:sym typeface="阿里巴巴普惠体"/>
              </a:rPr>
              <a:t>itory”。在创建仓库页面，填写以下信息：</a:t>
            </a:r>
          </a:p>
        </p:txBody>
      </p:sp>
      <p:sp>
        <p:nvSpPr>
          <p:cNvPr name="TextBox 31" id="31"/>
          <p:cNvSpPr txBox="true"/>
          <p:nvPr/>
        </p:nvSpPr>
        <p:spPr>
          <a:xfrm rot="0">
            <a:off x="7185237" y="4499088"/>
            <a:ext cx="1552347" cy="466725"/>
          </a:xfrm>
          <a:prstGeom prst="rect">
            <a:avLst/>
          </a:prstGeom>
        </p:spPr>
        <p:txBody>
          <a:bodyPr anchor="t" rtlCol="false" tIns="0" lIns="0" bIns="0" rIns="0">
            <a:spAutoFit/>
          </a:bodyPr>
          <a:lstStyle/>
          <a:p>
            <a:pPr algn="l">
              <a:lnSpc>
                <a:spcPts val="3600"/>
              </a:lnSpc>
            </a:pPr>
            <a:r>
              <a:rPr lang="en-US" sz="3000">
                <a:solidFill>
                  <a:srgbClr val="FFFFFF"/>
                </a:solidFill>
                <a:latin typeface="字由点字倔强黑"/>
                <a:ea typeface="字由点字倔强黑"/>
                <a:cs typeface="字由点字倔强黑"/>
                <a:sym typeface="字由点字倔强黑"/>
              </a:rPr>
              <a:t>仓库名称</a:t>
            </a:r>
          </a:p>
        </p:txBody>
      </p:sp>
      <p:sp>
        <p:nvSpPr>
          <p:cNvPr name="TextBox 32" id="32"/>
          <p:cNvSpPr txBox="true"/>
          <p:nvPr/>
        </p:nvSpPr>
        <p:spPr>
          <a:xfrm rot="0">
            <a:off x="9550416" y="4287588"/>
            <a:ext cx="1552347" cy="923925"/>
          </a:xfrm>
          <a:prstGeom prst="rect">
            <a:avLst/>
          </a:prstGeom>
        </p:spPr>
        <p:txBody>
          <a:bodyPr anchor="t" rtlCol="false" tIns="0" lIns="0" bIns="0" rIns="0">
            <a:spAutoFit/>
          </a:bodyPr>
          <a:lstStyle/>
          <a:p>
            <a:pPr algn="l">
              <a:lnSpc>
                <a:spcPts val="3600"/>
              </a:lnSpc>
            </a:pPr>
            <a:r>
              <a:rPr lang="en-US" sz="3000">
                <a:solidFill>
                  <a:srgbClr val="FFFFFF"/>
                </a:solidFill>
                <a:latin typeface="字由点字倔强黑"/>
                <a:ea typeface="字由点字倔强黑"/>
                <a:cs typeface="字由点字倔强黑"/>
                <a:sym typeface="字由点字倔强黑"/>
              </a:rPr>
              <a:t>仓库描述（可选）</a:t>
            </a:r>
          </a:p>
        </p:txBody>
      </p:sp>
      <p:sp>
        <p:nvSpPr>
          <p:cNvPr name="TextBox 33" id="33"/>
          <p:cNvSpPr txBox="true"/>
          <p:nvPr/>
        </p:nvSpPr>
        <p:spPr>
          <a:xfrm rot="0">
            <a:off x="7185237" y="6916123"/>
            <a:ext cx="1552347" cy="466725"/>
          </a:xfrm>
          <a:prstGeom prst="rect">
            <a:avLst/>
          </a:prstGeom>
        </p:spPr>
        <p:txBody>
          <a:bodyPr anchor="t" rtlCol="false" tIns="0" lIns="0" bIns="0" rIns="0">
            <a:spAutoFit/>
          </a:bodyPr>
          <a:lstStyle/>
          <a:p>
            <a:pPr algn="l">
              <a:lnSpc>
                <a:spcPts val="3600"/>
              </a:lnSpc>
            </a:pPr>
            <a:r>
              <a:rPr lang="en-US" sz="3000">
                <a:solidFill>
                  <a:srgbClr val="FFFFFF"/>
                </a:solidFill>
                <a:latin typeface="字由点字倔强黑"/>
                <a:ea typeface="字由点字倔强黑"/>
                <a:cs typeface="字由点字倔强黑"/>
                <a:sym typeface="字由点字倔强黑"/>
              </a:rPr>
              <a:t>仓库类型</a:t>
            </a:r>
          </a:p>
        </p:txBody>
      </p:sp>
      <p:sp>
        <p:nvSpPr>
          <p:cNvPr name="TextBox 34" id="34"/>
          <p:cNvSpPr txBox="true"/>
          <p:nvPr/>
        </p:nvSpPr>
        <p:spPr>
          <a:xfrm rot="0">
            <a:off x="9550416" y="6916123"/>
            <a:ext cx="1552347" cy="466725"/>
          </a:xfrm>
          <a:prstGeom prst="rect">
            <a:avLst/>
          </a:prstGeom>
        </p:spPr>
        <p:txBody>
          <a:bodyPr anchor="t" rtlCol="false" tIns="0" lIns="0" bIns="0" rIns="0">
            <a:spAutoFit/>
          </a:bodyPr>
          <a:lstStyle/>
          <a:p>
            <a:pPr algn="l">
              <a:lnSpc>
                <a:spcPts val="3600"/>
              </a:lnSpc>
            </a:pPr>
            <a:r>
              <a:rPr lang="en-US" sz="3000">
                <a:solidFill>
                  <a:srgbClr val="FFFFFF"/>
                </a:solidFill>
                <a:latin typeface="字由点字倔强黑"/>
                <a:ea typeface="字由点字倔强黑"/>
                <a:cs typeface="字由点字倔强黑"/>
                <a:sym typeface="字由点字倔强黑"/>
              </a:rPr>
              <a:t>仓库创建</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8566887" cy="10287000"/>
            <a:chOff x="0" y="0"/>
            <a:chExt cx="11422516" cy="13716000"/>
          </a:xfrm>
        </p:grpSpPr>
        <p:sp>
          <p:nvSpPr>
            <p:cNvPr name="Freeform 3" id="3"/>
            <p:cNvSpPr/>
            <p:nvPr/>
          </p:nvSpPr>
          <p:spPr>
            <a:xfrm flipH="false" flipV="false" rot="0">
              <a:off x="0" y="0"/>
              <a:ext cx="11651615" cy="13716000"/>
            </a:xfrm>
            <a:custGeom>
              <a:avLst/>
              <a:gdLst/>
              <a:ahLst/>
              <a:cxnLst/>
              <a:rect r="r" b="b" t="t" l="l"/>
              <a:pathLst>
                <a:path h="13716000" w="11651615">
                  <a:moveTo>
                    <a:pt x="0" y="0"/>
                  </a:moveTo>
                  <a:lnTo>
                    <a:pt x="10964799" y="0"/>
                  </a:lnTo>
                  <a:lnTo>
                    <a:pt x="11032490" y="157988"/>
                  </a:lnTo>
                  <a:cubicBezTo>
                    <a:pt x="11651615" y="1816608"/>
                    <a:pt x="11552555" y="3728593"/>
                    <a:pt x="10598277" y="5381498"/>
                  </a:cubicBezTo>
                  <a:cubicBezTo>
                    <a:pt x="9123172" y="7936611"/>
                    <a:pt x="7647940" y="10491851"/>
                    <a:pt x="6172708" y="13046963"/>
                  </a:cubicBezTo>
                  <a:cubicBezTo>
                    <a:pt x="6066663" y="13230605"/>
                    <a:pt x="5952617" y="13406754"/>
                    <a:pt x="5831205" y="13575156"/>
                  </a:cubicBezTo>
                  <a:lnTo>
                    <a:pt x="5718429" y="13716000"/>
                  </a:lnTo>
                  <a:lnTo>
                    <a:pt x="0" y="13716000"/>
                  </a:lnTo>
                  <a:close/>
                </a:path>
              </a:pathLst>
            </a:custGeom>
            <a:solidFill>
              <a:srgbClr val="113AA6"/>
            </a:solidFill>
          </p:spPr>
        </p:sp>
      </p:grpSp>
      <p:grpSp>
        <p:nvGrpSpPr>
          <p:cNvPr name="Group 4" id="4"/>
          <p:cNvGrpSpPr/>
          <p:nvPr/>
        </p:nvGrpSpPr>
        <p:grpSpPr>
          <a:xfrm rot="0">
            <a:off x="11452956" y="2173573"/>
            <a:ext cx="1158747" cy="1158748"/>
            <a:chOff x="0" y="0"/>
            <a:chExt cx="1544996" cy="1544998"/>
          </a:xfrm>
        </p:grpSpPr>
        <p:sp>
          <p:nvSpPr>
            <p:cNvPr name="Freeform 5" id="5"/>
            <p:cNvSpPr/>
            <p:nvPr/>
          </p:nvSpPr>
          <p:spPr>
            <a:xfrm flipH="false" flipV="false" rot="0">
              <a:off x="0" y="0"/>
              <a:ext cx="1545082" cy="1545082"/>
            </a:xfrm>
            <a:custGeom>
              <a:avLst/>
              <a:gdLst/>
              <a:ahLst/>
              <a:cxnLst/>
              <a:rect r="r" b="b" t="t" l="l"/>
              <a:pathLst>
                <a:path h="1545082" w="1545082">
                  <a:moveTo>
                    <a:pt x="0" y="772541"/>
                  </a:moveTo>
                  <a:cubicBezTo>
                    <a:pt x="0" y="345821"/>
                    <a:pt x="345821" y="0"/>
                    <a:pt x="772541" y="0"/>
                  </a:cubicBezTo>
                  <a:cubicBezTo>
                    <a:pt x="1199261" y="0"/>
                    <a:pt x="1545082" y="345821"/>
                    <a:pt x="1545082" y="772541"/>
                  </a:cubicBezTo>
                  <a:cubicBezTo>
                    <a:pt x="1545082" y="1199261"/>
                    <a:pt x="1199261" y="1545082"/>
                    <a:pt x="772541" y="1545082"/>
                  </a:cubicBezTo>
                  <a:cubicBezTo>
                    <a:pt x="345821" y="1545082"/>
                    <a:pt x="0" y="1199134"/>
                    <a:pt x="0" y="772541"/>
                  </a:cubicBezTo>
                  <a:close/>
                </a:path>
              </a:pathLst>
            </a:custGeom>
            <a:solidFill>
              <a:srgbClr val="113AA6"/>
            </a:solidFill>
          </p:spPr>
        </p:sp>
      </p:grpSp>
      <p:grpSp>
        <p:nvGrpSpPr>
          <p:cNvPr name="Group 6" id="6"/>
          <p:cNvGrpSpPr/>
          <p:nvPr/>
        </p:nvGrpSpPr>
        <p:grpSpPr>
          <a:xfrm rot="0">
            <a:off x="11452956" y="3767275"/>
            <a:ext cx="1158747" cy="1158748"/>
            <a:chOff x="0" y="0"/>
            <a:chExt cx="1544996" cy="1544998"/>
          </a:xfrm>
        </p:grpSpPr>
        <p:sp>
          <p:nvSpPr>
            <p:cNvPr name="Freeform 7" id="7"/>
            <p:cNvSpPr/>
            <p:nvPr/>
          </p:nvSpPr>
          <p:spPr>
            <a:xfrm flipH="false" flipV="false" rot="0">
              <a:off x="0" y="0"/>
              <a:ext cx="1545082" cy="1545082"/>
            </a:xfrm>
            <a:custGeom>
              <a:avLst/>
              <a:gdLst/>
              <a:ahLst/>
              <a:cxnLst/>
              <a:rect r="r" b="b" t="t" l="l"/>
              <a:pathLst>
                <a:path h="1545082" w="1545082">
                  <a:moveTo>
                    <a:pt x="0" y="772541"/>
                  </a:moveTo>
                  <a:cubicBezTo>
                    <a:pt x="0" y="345821"/>
                    <a:pt x="345821" y="0"/>
                    <a:pt x="772541" y="0"/>
                  </a:cubicBezTo>
                  <a:cubicBezTo>
                    <a:pt x="1199261" y="0"/>
                    <a:pt x="1545082" y="345821"/>
                    <a:pt x="1545082" y="772541"/>
                  </a:cubicBezTo>
                  <a:cubicBezTo>
                    <a:pt x="1545082" y="1199261"/>
                    <a:pt x="1199261" y="1545082"/>
                    <a:pt x="772541" y="1545082"/>
                  </a:cubicBezTo>
                  <a:cubicBezTo>
                    <a:pt x="345821" y="1545082"/>
                    <a:pt x="0" y="1199134"/>
                    <a:pt x="0" y="772541"/>
                  </a:cubicBezTo>
                  <a:close/>
                </a:path>
              </a:pathLst>
            </a:custGeom>
            <a:solidFill>
              <a:srgbClr val="113AA6"/>
            </a:solidFill>
          </p:spPr>
        </p:sp>
      </p:grpSp>
      <p:grpSp>
        <p:nvGrpSpPr>
          <p:cNvPr name="Group 8" id="8"/>
          <p:cNvGrpSpPr/>
          <p:nvPr/>
        </p:nvGrpSpPr>
        <p:grpSpPr>
          <a:xfrm rot="0">
            <a:off x="11452956" y="5360978"/>
            <a:ext cx="1158747" cy="1158749"/>
            <a:chOff x="0" y="0"/>
            <a:chExt cx="1544996" cy="1544998"/>
          </a:xfrm>
        </p:grpSpPr>
        <p:sp>
          <p:nvSpPr>
            <p:cNvPr name="Freeform 9" id="9"/>
            <p:cNvSpPr/>
            <p:nvPr/>
          </p:nvSpPr>
          <p:spPr>
            <a:xfrm flipH="false" flipV="false" rot="0">
              <a:off x="0" y="0"/>
              <a:ext cx="1545082" cy="1545082"/>
            </a:xfrm>
            <a:custGeom>
              <a:avLst/>
              <a:gdLst/>
              <a:ahLst/>
              <a:cxnLst/>
              <a:rect r="r" b="b" t="t" l="l"/>
              <a:pathLst>
                <a:path h="1545082" w="1545082">
                  <a:moveTo>
                    <a:pt x="0" y="772541"/>
                  </a:moveTo>
                  <a:cubicBezTo>
                    <a:pt x="0" y="345821"/>
                    <a:pt x="345821" y="0"/>
                    <a:pt x="772541" y="0"/>
                  </a:cubicBezTo>
                  <a:cubicBezTo>
                    <a:pt x="1199261" y="0"/>
                    <a:pt x="1545082" y="345821"/>
                    <a:pt x="1545082" y="772541"/>
                  </a:cubicBezTo>
                  <a:cubicBezTo>
                    <a:pt x="1545082" y="1199261"/>
                    <a:pt x="1199261" y="1545082"/>
                    <a:pt x="772541" y="1545082"/>
                  </a:cubicBezTo>
                  <a:cubicBezTo>
                    <a:pt x="345821" y="1545082"/>
                    <a:pt x="0" y="1199134"/>
                    <a:pt x="0" y="772541"/>
                  </a:cubicBezTo>
                  <a:close/>
                </a:path>
              </a:pathLst>
            </a:custGeom>
            <a:solidFill>
              <a:srgbClr val="113AA6"/>
            </a:solidFill>
          </p:spPr>
        </p:sp>
      </p:grpSp>
      <p:grpSp>
        <p:nvGrpSpPr>
          <p:cNvPr name="Group 10" id="10"/>
          <p:cNvGrpSpPr/>
          <p:nvPr/>
        </p:nvGrpSpPr>
        <p:grpSpPr>
          <a:xfrm rot="0">
            <a:off x="11452956" y="6954680"/>
            <a:ext cx="1158747" cy="1158749"/>
            <a:chOff x="0" y="0"/>
            <a:chExt cx="1544996" cy="1544998"/>
          </a:xfrm>
        </p:grpSpPr>
        <p:sp>
          <p:nvSpPr>
            <p:cNvPr name="Freeform 11" id="11"/>
            <p:cNvSpPr/>
            <p:nvPr/>
          </p:nvSpPr>
          <p:spPr>
            <a:xfrm flipH="false" flipV="false" rot="0">
              <a:off x="0" y="0"/>
              <a:ext cx="1545082" cy="1545082"/>
            </a:xfrm>
            <a:custGeom>
              <a:avLst/>
              <a:gdLst/>
              <a:ahLst/>
              <a:cxnLst/>
              <a:rect r="r" b="b" t="t" l="l"/>
              <a:pathLst>
                <a:path h="1545082" w="1545082">
                  <a:moveTo>
                    <a:pt x="0" y="772541"/>
                  </a:moveTo>
                  <a:cubicBezTo>
                    <a:pt x="0" y="345821"/>
                    <a:pt x="345821" y="0"/>
                    <a:pt x="772541" y="0"/>
                  </a:cubicBezTo>
                  <a:cubicBezTo>
                    <a:pt x="1199261" y="0"/>
                    <a:pt x="1545082" y="345821"/>
                    <a:pt x="1545082" y="772541"/>
                  </a:cubicBezTo>
                  <a:cubicBezTo>
                    <a:pt x="1545082" y="1199261"/>
                    <a:pt x="1199261" y="1545082"/>
                    <a:pt x="772541" y="1545082"/>
                  </a:cubicBezTo>
                  <a:cubicBezTo>
                    <a:pt x="345821" y="1545082"/>
                    <a:pt x="0" y="1199134"/>
                    <a:pt x="0" y="772541"/>
                  </a:cubicBezTo>
                  <a:close/>
                </a:path>
              </a:pathLst>
            </a:custGeom>
            <a:solidFill>
              <a:srgbClr val="113AA6"/>
            </a:solidFill>
          </p:spPr>
        </p:sp>
      </p:grpSp>
      <p:sp>
        <p:nvSpPr>
          <p:cNvPr name="TextBox 12" id="12"/>
          <p:cNvSpPr txBox="true"/>
          <p:nvPr/>
        </p:nvSpPr>
        <p:spPr>
          <a:xfrm rot="0">
            <a:off x="12893465" y="2481485"/>
            <a:ext cx="3799824" cy="542925"/>
          </a:xfrm>
          <a:prstGeom prst="rect">
            <a:avLst/>
          </a:prstGeom>
        </p:spPr>
        <p:txBody>
          <a:bodyPr anchor="t" rtlCol="false" tIns="0" lIns="0" bIns="0" rIns="0">
            <a:spAutoFit/>
          </a:bodyPr>
          <a:lstStyle/>
          <a:p>
            <a:pPr algn="l">
              <a:lnSpc>
                <a:spcPts val="4320"/>
              </a:lnSpc>
            </a:pPr>
            <a:r>
              <a:rPr lang="en-US" sz="3600">
                <a:solidFill>
                  <a:srgbClr val="113AA6"/>
                </a:solidFill>
                <a:latin typeface="字由点字倔强黑"/>
                <a:ea typeface="字由点字倔强黑"/>
                <a:cs typeface="字由点字倔强黑"/>
                <a:sym typeface="字由点字倔强黑"/>
              </a:rPr>
              <a:t>准备工作</a:t>
            </a:r>
          </a:p>
        </p:txBody>
      </p:sp>
      <p:sp>
        <p:nvSpPr>
          <p:cNvPr name="TextBox 13" id="13"/>
          <p:cNvSpPr txBox="true"/>
          <p:nvPr/>
        </p:nvSpPr>
        <p:spPr>
          <a:xfrm rot="0">
            <a:off x="12893465" y="4034968"/>
            <a:ext cx="3799824" cy="542925"/>
          </a:xfrm>
          <a:prstGeom prst="rect">
            <a:avLst/>
          </a:prstGeom>
        </p:spPr>
        <p:txBody>
          <a:bodyPr anchor="t" rtlCol="false" tIns="0" lIns="0" bIns="0" rIns="0">
            <a:spAutoFit/>
          </a:bodyPr>
          <a:lstStyle/>
          <a:p>
            <a:pPr algn="l">
              <a:lnSpc>
                <a:spcPts val="4320"/>
              </a:lnSpc>
            </a:pPr>
            <a:r>
              <a:rPr lang="en-US" sz="3600">
                <a:solidFill>
                  <a:srgbClr val="113AA6"/>
                </a:solidFill>
                <a:latin typeface="字由点字倔强黑"/>
                <a:ea typeface="字由点字倔强黑"/>
                <a:cs typeface="字由点字倔强黑"/>
                <a:sym typeface="字由点字倔强黑"/>
              </a:rPr>
              <a:t>安装配置hexo</a:t>
            </a:r>
          </a:p>
        </p:txBody>
      </p:sp>
      <p:sp>
        <p:nvSpPr>
          <p:cNvPr name="TextBox 14" id="14"/>
          <p:cNvSpPr txBox="true"/>
          <p:nvPr/>
        </p:nvSpPr>
        <p:spPr>
          <a:xfrm rot="0">
            <a:off x="12893465" y="5668889"/>
            <a:ext cx="3799824" cy="542925"/>
          </a:xfrm>
          <a:prstGeom prst="rect">
            <a:avLst/>
          </a:prstGeom>
        </p:spPr>
        <p:txBody>
          <a:bodyPr anchor="t" rtlCol="false" tIns="0" lIns="0" bIns="0" rIns="0">
            <a:spAutoFit/>
          </a:bodyPr>
          <a:lstStyle/>
          <a:p>
            <a:pPr algn="l">
              <a:lnSpc>
                <a:spcPts val="4320"/>
              </a:lnSpc>
            </a:pPr>
            <a:r>
              <a:rPr lang="en-US" sz="3600">
                <a:solidFill>
                  <a:srgbClr val="113AA6"/>
                </a:solidFill>
                <a:latin typeface="字由点字倔强黑"/>
                <a:ea typeface="字由点字倔强黑"/>
                <a:cs typeface="字由点字倔强黑"/>
                <a:sym typeface="字由点字倔强黑"/>
              </a:rPr>
              <a:t>撰写，本地预览</a:t>
            </a:r>
          </a:p>
        </p:txBody>
      </p:sp>
      <p:sp>
        <p:nvSpPr>
          <p:cNvPr name="TextBox 15" id="15"/>
          <p:cNvSpPr txBox="true"/>
          <p:nvPr/>
        </p:nvSpPr>
        <p:spPr>
          <a:xfrm rot="0">
            <a:off x="12893465" y="7262591"/>
            <a:ext cx="4040808" cy="542925"/>
          </a:xfrm>
          <a:prstGeom prst="rect">
            <a:avLst/>
          </a:prstGeom>
        </p:spPr>
        <p:txBody>
          <a:bodyPr anchor="t" rtlCol="false" tIns="0" lIns="0" bIns="0" rIns="0">
            <a:spAutoFit/>
          </a:bodyPr>
          <a:lstStyle/>
          <a:p>
            <a:pPr algn="l">
              <a:lnSpc>
                <a:spcPts val="4320"/>
              </a:lnSpc>
            </a:pPr>
            <a:r>
              <a:rPr lang="en-US" sz="3600">
                <a:solidFill>
                  <a:srgbClr val="113AA6"/>
                </a:solidFill>
                <a:latin typeface="字由点字倔强黑"/>
                <a:ea typeface="字由点字倔强黑"/>
                <a:cs typeface="字由点字倔强黑"/>
                <a:sym typeface="字由点字倔强黑"/>
              </a:rPr>
              <a:t>部署博客到GitHub</a:t>
            </a:r>
          </a:p>
        </p:txBody>
      </p:sp>
      <p:sp>
        <p:nvSpPr>
          <p:cNvPr name="TextBox 16" id="16"/>
          <p:cNvSpPr txBox="true"/>
          <p:nvPr/>
        </p:nvSpPr>
        <p:spPr>
          <a:xfrm rot="0">
            <a:off x="11678348" y="2410048"/>
            <a:ext cx="707962" cy="685800"/>
          </a:xfrm>
          <a:prstGeom prst="rect">
            <a:avLst/>
          </a:prstGeom>
        </p:spPr>
        <p:txBody>
          <a:bodyPr anchor="t" rtlCol="false" tIns="0" lIns="0" bIns="0" rIns="0">
            <a:spAutoFit/>
          </a:bodyPr>
          <a:lstStyle/>
          <a:p>
            <a:pPr algn="ctr">
              <a:lnSpc>
                <a:spcPts val="5400"/>
              </a:lnSpc>
            </a:pPr>
            <a:r>
              <a:rPr lang="en-US" sz="4500">
                <a:solidFill>
                  <a:srgbClr val="FFFFFF"/>
                </a:solidFill>
                <a:latin typeface="字由点字倔强黑"/>
                <a:ea typeface="字由点字倔强黑"/>
                <a:cs typeface="字由点字倔强黑"/>
                <a:sym typeface="字由点字倔强黑"/>
              </a:rPr>
              <a:t>1</a:t>
            </a:r>
          </a:p>
        </p:txBody>
      </p:sp>
      <p:sp>
        <p:nvSpPr>
          <p:cNvPr name="TextBox 17" id="17"/>
          <p:cNvSpPr txBox="true"/>
          <p:nvPr/>
        </p:nvSpPr>
        <p:spPr>
          <a:xfrm rot="0">
            <a:off x="11678348" y="4003750"/>
            <a:ext cx="707962" cy="685800"/>
          </a:xfrm>
          <a:prstGeom prst="rect">
            <a:avLst/>
          </a:prstGeom>
        </p:spPr>
        <p:txBody>
          <a:bodyPr anchor="t" rtlCol="false" tIns="0" lIns="0" bIns="0" rIns="0">
            <a:spAutoFit/>
          </a:bodyPr>
          <a:lstStyle/>
          <a:p>
            <a:pPr algn="ctr">
              <a:lnSpc>
                <a:spcPts val="5400"/>
              </a:lnSpc>
            </a:pPr>
            <a:r>
              <a:rPr lang="en-US" sz="4500">
                <a:solidFill>
                  <a:srgbClr val="FFFFFF"/>
                </a:solidFill>
                <a:latin typeface="字由点字倔强黑"/>
                <a:ea typeface="字由点字倔强黑"/>
                <a:cs typeface="字由点字倔强黑"/>
                <a:sym typeface="字由点字倔强黑"/>
              </a:rPr>
              <a:t>2</a:t>
            </a:r>
          </a:p>
        </p:txBody>
      </p:sp>
      <p:sp>
        <p:nvSpPr>
          <p:cNvPr name="TextBox 18" id="18"/>
          <p:cNvSpPr txBox="true"/>
          <p:nvPr/>
        </p:nvSpPr>
        <p:spPr>
          <a:xfrm rot="0">
            <a:off x="11678348" y="5597452"/>
            <a:ext cx="707962" cy="685800"/>
          </a:xfrm>
          <a:prstGeom prst="rect">
            <a:avLst/>
          </a:prstGeom>
        </p:spPr>
        <p:txBody>
          <a:bodyPr anchor="t" rtlCol="false" tIns="0" lIns="0" bIns="0" rIns="0">
            <a:spAutoFit/>
          </a:bodyPr>
          <a:lstStyle/>
          <a:p>
            <a:pPr algn="ctr">
              <a:lnSpc>
                <a:spcPts val="5400"/>
              </a:lnSpc>
            </a:pPr>
            <a:r>
              <a:rPr lang="en-US" sz="4500">
                <a:solidFill>
                  <a:srgbClr val="FFFFFF"/>
                </a:solidFill>
                <a:latin typeface="字由点字倔强黑"/>
                <a:ea typeface="字由点字倔强黑"/>
                <a:cs typeface="字由点字倔强黑"/>
                <a:sym typeface="字由点字倔强黑"/>
              </a:rPr>
              <a:t>3</a:t>
            </a:r>
          </a:p>
        </p:txBody>
      </p:sp>
      <p:sp>
        <p:nvSpPr>
          <p:cNvPr name="TextBox 19" id="19"/>
          <p:cNvSpPr txBox="true"/>
          <p:nvPr/>
        </p:nvSpPr>
        <p:spPr>
          <a:xfrm rot="0">
            <a:off x="11678348" y="7191154"/>
            <a:ext cx="707962" cy="685800"/>
          </a:xfrm>
          <a:prstGeom prst="rect">
            <a:avLst/>
          </a:prstGeom>
        </p:spPr>
        <p:txBody>
          <a:bodyPr anchor="t" rtlCol="false" tIns="0" lIns="0" bIns="0" rIns="0">
            <a:spAutoFit/>
          </a:bodyPr>
          <a:lstStyle/>
          <a:p>
            <a:pPr algn="ctr">
              <a:lnSpc>
                <a:spcPts val="5400"/>
              </a:lnSpc>
            </a:pPr>
            <a:r>
              <a:rPr lang="en-US" sz="4500">
                <a:solidFill>
                  <a:srgbClr val="FFFFFF"/>
                </a:solidFill>
                <a:latin typeface="字由点字倔强黑"/>
                <a:ea typeface="字由点字倔强黑"/>
                <a:cs typeface="字由点字倔强黑"/>
                <a:sym typeface="字由点字倔强黑"/>
              </a:rPr>
              <a:t>4</a:t>
            </a:r>
          </a:p>
        </p:txBody>
      </p:sp>
      <p:sp>
        <p:nvSpPr>
          <p:cNvPr name="TextBox 20" id="20"/>
          <p:cNvSpPr txBox="true"/>
          <p:nvPr/>
        </p:nvSpPr>
        <p:spPr>
          <a:xfrm rot="0">
            <a:off x="2606090" y="5466219"/>
            <a:ext cx="3354707" cy="514350"/>
          </a:xfrm>
          <a:prstGeom prst="rect">
            <a:avLst/>
          </a:prstGeom>
        </p:spPr>
        <p:txBody>
          <a:bodyPr anchor="t" rtlCol="false" tIns="0" lIns="0" bIns="0" rIns="0">
            <a:spAutoFit/>
          </a:bodyPr>
          <a:lstStyle/>
          <a:p>
            <a:pPr algn="ctr">
              <a:lnSpc>
                <a:spcPts val="4080"/>
              </a:lnSpc>
            </a:pPr>
            <a:r>
              <a:rPr lang="en-US" sz="3400">
                <a:solidFill>
                  <a:srgbClr val="FFFFFF"/>
                </a:solidFill>
                <a:latin typeface="字由点字倔强黑"/>
                <a:ea typeface="字由点字倔强黑"/>
                <a:cs typeface="字由点字倔强黑"/>
                <a:sym typeface="字由点字倔强黑"/>
              </a:rPr>
              <a:t>CONTENTS</a:t>
            </a:r>
          </a:p>
        </p:txBody>
      </p:sp>
      <p:sp>
        <p:nvSpPr>
          <p:cNvPr name="TextBox 21" id="21"/>
          <p:cNvSpPr txBox="true"/>
          <p:nvPr/>
        </p:nvSpPr>
        <p:spPr>
          <a:xfrm rot="0">
            <a:off x="2606090" y="4315956"/>
            <a:ext cx="3354707" cy="1038225"/>
          </a:xfrm>
          <a:prstGeom prst="rect">
            <a:avLst/>
          </a:prstGeom>
        </p:spPr>
        <p:txBody>
          <a:bodyPr anchor="t" rtlCol="false" tIns="0" lIns="0" bIns="0" rIns="0">
            <a:spAutoFit/>
          </a:bodyPr>
          <a:lstStyle/>
          <a:p>
            <a:pPr algn="ctr">
              <a:lnSpc>
                <a:spcPts val="8280"/>
              </a:lnSpc>
            </a:pPr>
            <a:r>
              <a:rPr lang="en-US" sz="6900">
                <a:solidFill>
                  <a:srgbClr val="FFFFFF"/>
                </a:solidFill>
                <a:latin typeface="字由点字倔强黑"/>
                <a:ea typeface="字由点字倔强黑"/>
                <a:cs typeface="字由点字倔强黑"/>
                <a:sym typeface="字由点字倔强黑"/>
              </a:rPr>
              <a:t>目  录</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TextBox 10" id="10"/>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配置 SSH 密钥</a:t>
            </a:r>
          </a:p>
        </p:txBody>
      </p:sp>
      <p:grpSp>
        <p:nvGrpSpPr>
          <p:cNvPr name="Group 11" id="11"/>
          <p:cNvGrpSpPr/>
          <p:nvPr/>
        </p:nvGrpSpPr>
        <p:grpSpPr>
          <a:xfrm rot="0">
            <a:off x="8938260" y="1659328"/>
            <a:ext cx="108783" cy="108783"/>
            <a:chOff x="0" y="0"/>
            <a:chExt cx="145044" cy="145044"/>
          </a:xfrm>
        </p:grpSpPr>
        <p:sp>
          <p:nvSpPr>
            <p:cNvPr name="Freeform 12" id="12"/>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3" id="13"/>
          <p:cNvGrpSpPr/>
          <p:nvPr/>
        </p:nvGrpSpPr>
        <p:grpSpPr>
          <a:xfrm rot="0">
            <a:off x="9089608" y="1659328"/>
            <a:ext cx="108783" cy="108783"/>
            <a:chOff x="0" y="0"/>
            <a:chExt cx="145044" cy="145044"/>
          </a:xfrm>
        </p:grpSpPr>
        <p:sp>
          <p:nvSpPr>
            <p:cNvPr name="Freeform 14" id="14"/>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5" id="15"/>
          <p:cNvGrpSpPr/>
          <p:nvPr/>
        </p:nvGrpSpPr>
        <p:grpSpPr>
          <a:xfrm rot="0">
            <a:off x="9240957" y="1659328"/>
            <a:ext cx="108783" cy="108783"/>
            <a:chOff x="0" y="0"/>
            <a:chExt cx="145044" cy="145044"/>
          </a:xfrm>
        </p:grpSpPr>
        <p:sp>
          <p:nvSpPr>
            <p:cNvPr name="Freeform 16" id="16"/>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7" id="17"/>
          <p:cNvGrpSpPr/>
          <p:nvPr/>
        </p:nvGrpSpPr>
        <p:grpSpPr>
          <a:xfrm rot="0">
            <a:off x="6117306" y="6320919"/>
            <a:ext cx="3314703" cy="1255803"/>
            <a:chOff x="0" y="0"/>
            <a:chExt cx="4419604" cy="1674404"/>
          </a:xfrm>
        </p:grpSpPr>
        <p:sp>
          <p:nvSpPr>
            <p:cNvPr name="Freeform 18" id="18"/>
            <p:cNvSpPr/>
            <p:nvPr/>
          </p:nvSpPr>
          <p:spPr>
            <a:xfrm flipH="false" flipV="false" rot="0">
              <a:off x="0" y="0"/>
              <a:ext cx="4419600" cy="1674368"/>
            </a:xfrm>
            <a:custGeom>
              <a:avLst/>
              <a:gdLst/>
              <a:ahLst/>
              <a:cxnLst/>
              <a:rect r="r" b="b" t="t" l="l"/>
              <a:pathLst>
                <a:path h="1674368" w="4419600">
                  <a:moveTo>
                    <a:pt x="0" y="0"/>
                  </a:moveTo>
                  <a:lnTo>
                    <a:pt x="4419600" y="0"/>
                  </a:lnTo>
                  <a:lnTo>
                    <a:pt x="4419600" y="1674368"/>
                  </a:lnTo>
                  <a:lnTo>
                    <a:pt x="0" y="1674368"/>
                  </a:lnTo>
                  <a:close/>
                </a:path>
              </a:pathLst>
            </a:custGeom>
            <a:solidFill>
              <a:srgbClr val="113AA6"/>
            </a:solidFill>
          </p:spPr>
        </p:sp>
      </p:grpSp>
      <p:sp>
        <p:nvSpPr>
          <p:cNvPr name="TextBox 19" id="19"/>
          <p:cNvSpPr txBox="true"/>
          <p:nvPr/>
        </p:nvSpPr>
        <p:spPr>
          <a:xfrm rot="0">
            <a:off x="6393489" y="6696483"/>
            <a:ext cx="2847468" cy="466725"/>
          </a:xfrm>
          <a:prstGeom prst="rect">
            <a:avLst/>
          </a:prstGeom>
        </p:spPr>
        <p:txBody>
          <a:bodyPr anchor="t" rtlCol="false" tIns="0" lIns="0" bIns="0" rIns="0">
            <a:spAutoFit/>
          </a:bodyPr>
          <a:lstStyle/>
          <a:p>
            <a:pPr algn="ctr">
              <a:lnSpc>
                <a:spcPts val="3600"/>
              </a:lnSpc>
            </a:pPr>
            <a:r>
              <a:rPr lang="en-US" sz="3000">
                <a:solidFill>
                  <a:srgbClr val="FF3131"/>
                </a:solidFill>
                <a:latin typeface="字由点字倔强黑"/>
                <a:ea typeface="字由点字倔强黑"/>
                <a:cs typeface="字由点字倔强黑"/>
                <a:sym typeface="字由点字倔强黑"/>
              </a:rPr>
              <a:t>！！！打起精神</a:t>
            </a:r>
          </a:p>
        </p:txBody>
      </p:sp>
      <p:sp>
        <p:nvSpPr>
          <p:cNvPr name="TextBox 20" id="20"/>
          <p:cNvSpPr txBox="true"/>
          <p:nvPr/>
        </p:nvSpPr>
        <p:spPr>
          <a:xfrm rot="0">
            <a:off x="1349608" y="7267983"/>
            <a:ext cx="5641059"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 Git Bash 窗口中，复制并粘贴以下命令。</a:t>
            </a:r>
          </a:p>
        </p:txBody>
      </p:sp>
      <p:sp>
        <p:nvSpPr>
          <p:cNvPr name="TextBox 21" id="21"/>
          <p:cNvSpPr txBox="true"/>
          <p:nvPr/>
        </p:nvSpPr>
        <p:spPr>
          <a:xfrm rot="0">
            <a:off x="1349608" y="9144000"/>
            <a:ext cx="5641059" cy="79629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按下回车键。接下来终端会询问你几个问题，事</a:t>
            </a:r>
            <a:r>
              <a:rPr lang="en-US" sz="1800">
                <a:solidFill>
                  <a:srgbClr val="000000"/>
                </a:solidFill>
                <a:latin typeface="阿里巴巴普惠体"/>
                <a:ea typeface="阿里巴巴普惠体"/>
                <a:cs typeface="阿里巴巴普惠体"/>
                <a:sym typeface="阿里巴巴普惠体"/>
              </a:rPr>
              <a:t>实上这里可以一路回车直到生成成功。</a:t>
            </a:r>
          </a:p>
        </p:txBody>
      </p:sp>
      <p:sp>
        <p:nvSpPr>
          <p:cNvPr name="TextBox 22" id="22"/>
          <p:cNvSpPr txBox="true"/>
          <p:nvPr/>
        </p:nvSpPr>
        <p:spPr>
          <a:xfrm rot="0">
            <a:off x="1028700" y="2498479"/>
            <a:ext cx="7517014" cy="386715"/>
          </a:xfrm>
          <a:prstGeom prst="rect">
            <a:avLst/>
          </a:prstGeom>
        </p:spPr>
        <p:txBody>
          <a:bodyPr anchor="t" rtlCol="false" tIns="0" lIns="0" bIns="0" rIns="0">
            <a:spAutoFit/>
          </a:bodyPr>
          <a:lstStyle/>
          <a:p>
            <a:pPr algn="l">
              <a:lnSpc>
                <a:spcPts val="3240"/>
              </a:lnSpc>
            </a:pPr>
            <a:r>
              <a:rPr lang="en-US" sz="1800" b="true">
                <a:solidFill>
                  <a:srgbClr val="FF3131"/>
                </a:solidFill>
                <a:latin typeface="阿里巴巴普惠体 Bold"/>
                <a:ea typeface="阿里巴巴普惠体 Bold"/>
                <a:cs typeface="阿里巴巴普惠体 Bold"/>
                <a:sym typeface="阿里巴巴普惠体 Bold"/>
              </a:rPr>
              <a:t>我觉得这</a:t>
            </a:r>
            <a:r>
              <a:rPr lang="en-US" sz="1800" b="true">
                <a:solidFill>
                  <a:srgbClr val="FF3131"/>
                </a:solidFill>
                <a:latin typeface="阿里巴巴普惠体 Bold"/>
                <a:ea typeface="阿里巴巴普惠体 Bold"/>
                <a:cs typeface="阿里巴巴普惠体 Bold"/>
                <a:sym typeface="阿里巴巴普惠体 Bold"/>
              </a:rPr>
              <a:t>是最麻烦的部分，无论是编写这一教程还是自己搭建博客的时候。</a:t>
            </a:r>
          </a:p>
        </p:txBody>
      </p:sp>
      <p:sp>
        <p:nvSpPr>
          <p:cNvPr name="TextBox 23" id="23"/>
          <p:cNvSpPr txBox="true"/>
          <p:nvPr/>
        </p:nvSpPr>
        <p:spPr>
          <a:xfrm rot="0">
            <a:off x="1507002" y="3677360"/>
            <a:ext cx="2970482"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打开 Git Bash</a:t>
            </a:r>
          </a:p>
        </p:txBody>
      </p:sp>
      <p:sp>
        <p:nvSpPr>
          <p:cNvPr name="TextBox 24" id="24"/>
          <p:cNvSpPr txBox="true"/>
          <p:nvPr/>
        </p:nvSpPr>
        <p:spPr>
          <a:xfrm rot="0">
            <a:off x="1481260" y="4370806"/>
            <a:ext cx="5641059" cy="1615440"/>
          </a:xfrm>
          <a:prstGeom prst="rect">
            <a:avLst/>
          </a:prstGeom>
        </p:spPr>
        <p:txBody>
          <a:bodyPr anchor="t" rtlCol="false" tIns="0" lIns="0" bIns="0" rIns="0">
            <a:spAutoFit/>
          </a:bodyPr>
          <a:lstStyle/>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点击 Windows </a:t>
            </a:r>
            <a:r>
              <a:rPr lang="en-US" sz="1800">
                <a:solidFill>
                  <a:srgbClr val="000000"/>
                </a:solidFill>
                <a:latin typeface="阿里巴巴普惠体"/>
                <a:ea typeface="阿里巴巴普惠体"/>
                <a:cs typeface="阿里巴巴普惠体"/>
                <a:sym typeface="阿里巴巴普惠体"/>
              </a:rPr>
              <a:t>的“开始”菜单。</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输入 Git Bash 并找到它。</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点击打开，你会看到一个类似于 Linux 终端的黑色窗口。接下来的操作都在这里进行。</a:t>
            </a:r>
          </a:p>
        </p:txBody>
      </p:sp>
      <p:sp>
        <p:nvSpPr>
          <p:cNvPr name="TextBox 25" id="25"/>
          <p:cNvSpPr txBox="true"/>
          <p:nvPr/>
        </p:nvSpPr>
        <p:spPr>
          <a:xfrm rot="0">
            <a:off x="1349608" y="6572658"/>
            <a:ext cx="3609212"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生成新的 SSH 密钥</a:t>
            </a:r>
          </a:p>
        </p:txBody>
      </p:sp>
      <p:sp>
        <p:nvSpPr>
          <p:cNvPr name="TextBox 26" id="26"/>
          <p:cNvSpPr txBox="true"/>
          <p:nvPr/>
        </p:nvSpPr>
        <p:spPr>
          <a:xfrm rot="0">
            <a:off x="1314003" y="7757697"/>
            <a:ext cx="12529812" cy="1205865"/>
          </a:xfrm>
          <a:prstGeom prst="rect">
            <a:avLst/>
          </a:prstGeom>
        </p:spPr>
        <p:txBody>
          <a:bodyPr anchor="t" rtlCol="false" tIns="0" lIns="0" bIns="0" rIns="0">
            <a:spAutoFit/>
          </a:bodyPr>
          <a:lstStyle/>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git config --global user.name "XXXX"                                  </a:t>
            </a:r>
            <a:r>
              <a:rPr lang="en-US" sz="1800">
                <a:solidFill>
                  <a:srgbClr val="000000"/>
                </a:solidFill>
                <a:latin typeface="阿里巴巴普惠体"/>
                <a:ea typeface="阿里巴巴普惠体"/>
                <a:cs typeface="阿里巴巴普惠体"/>
                <a:sym typeface="阿里巴巴普惠体"/>
              </a:rPr>
              <a:t>#XXXX换成自己的名字或者在GitHub上显示的昵称</a:t>
            </a:r>
            <a:r>
              <a:rPr lang="en-US" sz="1800" b="true">
                <a:solidFill>
                  <a:srgbClr val="000000"/>
                </a:solidFill>
                <a:latin typeface="阿里巴巴普惠体 Bold"/>
                <a:ea typeface="阿里巴巴普惠体 Bold"/>
                <a:cs typeface="阿里巴巴普惠体 Bold"/>
                <a:sym typeface="阿里巴巴普惠体 Bold"/>
              </a:rPr>
              <a:t> </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git config --global user.email "XXXXXXXXX@XXX.com" </a:t>
            </a:r>
            <a:r>
              <a:rPr lang="en-US" sz="1800">
                <a:solidFill>
                  <a:srgbClr val="000000"/>
                </a:solidFill>
                <a:latin typeface="阿里巴巴普惠体"/>
                <a:ea typeface="阿里巴巴普惠体"/>
                <a:cs typeface="阿里巴巴普惠体"/>
                <a:sym typeface="阿里巴巴普惠体"/>
              </a:rPr>
              <a:t> #"XXXXXXXXX@XXX.com" 换成注册GitHub时使用的电子邮箱  </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ssh-keygen -t rsa -C "XXXXXXXXX@XXX.com"                   </a:t>
            </a:r>
            <a:r>
              <a:rPr lang="en-US" sz="1800">
                <a:solidFill>
                  <a:srgbClr val="000000"/>
                </a:solidFill>
                <a:latin typeface="阿里巴巴普惠体"/>
                <a:ea typeface="阿里巴巴普惠体"/>
                <a:cs typeface="阿里巴巴普惠体"/>
                <a:sym typeface="阿里巴巴普惠体"/>
              </a:rPr>
              <a:t> #邮箱推荐和上面一样</a:t>
            </a:r>
          </a:p>
        </p:txBody>
      </p:sp>
      <p:sp>
        <p:nvSpPr>
          <p:cNvPr name="TextBox 27" id="27"/>
          <p:cNvSpPr txBox="true"/>
          <p:nvPr/>
        </p:nvSpPr>
        <p:spPr>
          <a:xfrm rot="0">
            <a:off x="10308470" y="1857920"/>
            <a:ext cx="4741525"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将SSH公钥添加到Git Hub</a:t>
            </a:r>
          </a:p>
        </p:txBody>
      </p:sp>
      <p:sp>
        <p:nvSpPr>
          <p:cNvPr name="TextBox 28" id="28"/>
          <p:cNvSpPr txBox="true"/>
          <p:nvPr/>
        </p:nvSpPr>
        <p:spPr>
          <a:xfrm rot="0">
            <a:off x="10117687" y="2435542"/>
            <a:ext cx="7141613" cy="4072890"/>
          </a:xfrm>
          <a:prstGeom prst="rect">
            <a:avLst/>
          </a:prstGeom>
        </p:spPr>
        <p:txBody>
          <a:bodyPr anchor="t" rtlCol="false" tIns="0" lIns="0" bIns="0" rIns="0">
            <a:spAutoFit/>
          </a:bodyPr>
          <a:lstStyle/>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按照默认路径生成的密钥都会储存在C:\Users\用户名\.ssh\id_rsa.pub这个地址下，复制这串内容，打开GitHub设置，添加ssh密钥，将该文件</a:t>
            </a:r>
            <a:r>
              <a:rPr lang="en-US" sz="1800">
                <a:solidFill>
                  <a:srgbClr val="000000"/>
                </a:solidFill>
                <a:latin typeface="阿里巴巴普惠体"/>
                <a:ea typeface="阿里巴巴普惠体"/>
                <a:cs typeface="阿里巴巴普惠体"/>
                <a:sym typeface="阿里巴巴普惠体"/>
              </a:rPr>
              <a:t>的全部内容黏贴到文本框中即可。</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登录你的</a:t>
            </a:r>
            <a:r>
              <a:rPr lang="en-US" sz="1800">
                <a:solidFill>
                  <a:srgbClr val="000000"/>
                </a:solidFill>
                <a:latin typeface="阿里巴巴普惠体"/>
                <a:ea typeface="阿里巴巴普惠体"/>
                <a:cs typeface="阿里巴巴普惠体"/>
                <a:sym typeface="阿里巴巴普惠体"/>
              </a:rPr>
              <a:t> GitHub 账户。</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点击右上角的个人头像，选择 Settings。</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在左侧菜单中，点击 SSH and GPG keys。</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点击右上角的 New SSH key 按钮。</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Key: 将刚才复制的那一长串公钥内容完整地粘贴到这个文本框中。</a:t>
            </a:r>
          </a:p>
          <a:p>
            <a:pPr algn="l" marL="388620" indent="-194310" lvl="1">
              <a:lnSpc>
                <a:spcPts val="3240"/>
              </a:lnSpc>
              <a:buAutoNum type="arabicPeriod" startAt="1"/>
            </a:pPr>
            <a:r>
              <a:rPr lang="en-US" sz="1800">
                <a:solidFill>
                  <a:srgbClr val="000000"/>
                </a:solidFill>
                <a:latin typeface="阿里巴巴普惠体"/>
                <a:ea typeface="阿里巴巴普惠体"/>
                <a:cs typeface="阿里巴巴普惠体"/>
                <a:sym typeface="阿里巴巴普惠体"/>
              </a:rPr>
              <a:t>点击 Add SSH key 按钮。GitHub 可能会要求你再次输入登录密码以确认操作。</a:t>
            </a:r>
          </a:p>
        </p:txBody>
      </p:sp>
      <p:sp>
        <p:nvSpPr>
          <p:cNvPr name="TextBox 29" id="29"/>
          <p:cNvSpPr txBox="true"/>
          <p:nvPr/>
        </p:nvSpPr>
        <p:spPr>
          <a:xfrm rot="0">
            <a:off x="14464962" y="8179654"/>
            <a:ext cx="2794338"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未完待续...</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8938260" y="1659328"/>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9089608" y="1659328"/>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240957" y="1659328"/>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16" id="16"/>
          <p:cNvSpPr/>
          <p:nvPr/>
        </p:nvSpPr>
        <p:spPr>
          <a:xfrm flipH="false" flipV="false" rot="0">
            <a:off x="1532744" y="5356580"/>
            <a:ext cx="7665648" cy="4091540"/>
          </a:xfrm>
          <a:custGeom>
            <a:avLst/>
            <a:gdLst/>
            <a:ahLst/>
            <a:cxnLst/>
            <a:rect r="r" b="b" t="t" l="l"/>
            <a:pathLst>
              <a:path h="4091540" w="7665648">
                <a:moveTo>
                  <a:pt x="0" y="0"/>
                </a:moveTo>
                <a:lnTo>
                  <a:pt x="7665647" y="0"/>
                </a:lnTo>
                <a:lnTo>
                  <a:pt x="7665647" y="4091539"/>
                </a:lnTo>
                <a:lnTo>
                  <a:pt x="0" y="4091539"/>
                </a:lnTo>
                <a:lnTo>
                  <a:pt x="0" y="0"/>
                </a:lnTo>
                <a:close/>
              </a:path>
            </a:pathLst>
          </a:custGeom>
          <a:blipFill>
            <a:blip r:embed="rId2"/>
            <a:stretch>
              <a:fillRect l="0" t="0" r="0" b="0"/>
            </a:stretch>
          </a:blipFill>
        </p:spPr>
      </p:sp>
      <p:grpSp>
        <p:nvGrpSpPr>
          <p:cNvPr name="Group 17" id="17"/>
          <p:cNvGrpSpPr/>
          <p:nvPr/>
        </p:nvGrpSpPr>
        <p:grpSpPr>
          <a:xfrm rot="0">
            <a:off x="3887614" y="7604556"/>
            <a:ext cx="3314703" cy="1255803"/>
            <a:chOff x="0" y="0"/>
            <a:chExt cx="4419604" cy="1674404"/>
          </a:xfrm>
        </p:grpSpPr>
        <p:sp>
          <p:nvSpPr>
            <p:cNvPr name="Freeform 18" id="18"/>
            <p:cNvSpPr/>
            <p:nvPr/>
          </p:nvSpPr>
          <p:spPr>
            <a:xfrm flipH="false" flipV="false" rot="0">
              <a:off x="0" y="0"/>
              <a:ext cx="4419600" cy="1674368"/>
            </a:xfrm>
            <a:custGeom>
              <a:avLst/>
              <a:gdLst/>
              <a:ahLst/>
              <a:cxnLst/>
              <a:rect r="r" b="b" t="t" l="l"/>
              <a:pathLst>
                <a:path h="1674368" w="4419600">
                  <a:moveTo>
                    <a:pt x="0" y="0"/>
                  </a:moveTo>
                  <a:lnTo>
                    <a:pt x="4419600" y="0"/>
                  </a:lnTo>
                  <a:lnTo>
                    <a:pt x="4419600" y="1674368"/>
                  </a:lnTo>
                  <a:lnTo>
                    <a:pt x="0" y="1674368"/>
                  </a:lnTo>
                  <a:close/>
                </a:path>
              </a:pathLst>
            </a:custGeom>
            <a:solidFill>
              <a:srgbClr val="113AA6"/>
            </a:solidFill>
          </p:spPr>
        </p:sp>
      </p:grpSp>
      <p:sp>
        <p:nvSpPr>
          <p:cNvPr name="Freeform 19" id="19"/>
          <p:cNvSpPr/>
          <p:nvPr/>
        </p:nvSpPr>
        <p:spPr>
          <a:xfrm flipH="false" flipV="false" rot="0">
            <a:off x="9771271" y="5862984"/>
            <a:ext cx="7944540" cy="1678284"/>
          </a:xfrm>
          <a:custGeom>
            <a:avLst/>
            <a:gdLst/>
            <a:ahLst/>
            <a:cxnLst/>
            <a:rect r="r" b="b" t="t" l="l"/>
            <a:pathLst>
              <a:path h="1678284" w="7944540">
                <a:moveTo>
                  <a:pt x="0" y="0"/>
                </a:moveTo>
                <a:lnTo>
                  <a:pt x="7944541" y="0"/>
                </a:lnTo>
                <a:lnTo>
                  <a:pt x="7944541" y="1678284"/>
                </a:lnTo>
                <a:lnTo>
                  <a:pt x="0" y="1678284"/>
                </a:lnTo>
                <a:lnTo>
                  <a:pt x="0" y="0"/>
                </a:lnTo>
                <a:close/>
              </a:path>
            </a:pathLst>
          </a:custGeom>
          <a:blipFill>
            <a:blip r:embed="rId3"/>
            <a:stretch>
              <a:fillRect l="0" t="0" r="0" b="0"/>
            </a:stretch>
          </a:blipFill>
        </p:spPr>
      </p:sp>
      <p:sp>
        <p:nvSpPr>
          <p:cNvPr name="TextBox 20" id="20"/>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配置 SSH 密钥</a:t>
            </a:r>
          </a:p>
        </p:txBody>
      </p:sp>
      <p:sp>
        <p:nvSpPr>
          <p:cNvPr name="TextBox 21" id="21"/>
          <p:cNvSpPr txBox="true"/>
          <p:nvPr/>
        </p:nvSpPr>
        <p:spPr>
          <a:xfrm rot="0">
            <a:off x="4121232" y="7994332"/>
            <a:ext cx="2847468" cy="466725"/>
          </a:xfrm>
          <a:prstGeom prst="rect">
            <a:avLst/>
          </a:prstGeom>
        </p:spPr>
        <p:txBody>
          <a:bodyPr anchor="t" rtlCol="false" tIns="0" lIns="0" bIns="0" rIns="0">
            <a:spAutoFit/>
          </a:bodyPr>
          <a:lstStyle/>
          <a:p>
            <a:pPr algn="ctr">
              <a:lnSpc>
                <a:spcPts val="3600"/>
              </a:lnSpc>
            </a:pPr>
            <a:r>
              <a:rPr lang="en-US" sz="3000">
                <a:solidFill>
                  <a:srgbClr val="FF3131"/>
                </a:solidFill>
                <a:latin typeface="字由点字倔强黑"/>
                <a:ea typeface="字由点字倔强黑"/>
                <a:cs typeface="字由点字倔强黑"/>
                <a:sym typeface="字由点字倔强黑"/>
              </a:rPr>
              <a:t>！！！注意</a:t>
            </a:r>
          </a:p>
        </p:txBody>
      </p:sp>
      <p:sp>
        <p:nvSpPr>
          <p:cNvPr name="TextBox 22" id="22"/>
          <p:cNvSpPr txBox="true"/>
          <p:nvPr/>
        </p:nvSpPr>
        <p:spPr>
          <a:xfrm rot="0">
            <a:off x="10308470" y="2762795"/>
            <a:ext cx="6086983"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打开 hexo 的配置文件</a:t>
            </a:r>
            <a:r>
              <a:rPr lang="en-US" sz="1800">
                <a:solidFill>
                  <a:srgbClr val="000000"/>
                </a:solidFill>
                <a:latin typeface="阿里巴巴普惠体"/>
                <a:ea typeface="阿里巴巴普惠体"/>
                <a:cs typeface="阿里巴巴普惠体"/>
                <a:sym typeface="阿里巴巴普惠体"/>
              </a:rPr>
              <a:t> _config.yml 修改 deploy 位置的配置</a:t>
            </a:r>
          </a:p>
        </p:txBody>
      </p:sp>
      <p:sp>
        <p:nvSpPr>
          <p:cNvPr name="TextBox 23" id="23"/>
          <p:cNvSpPr txBox="true"/>
          <p:nvPr/>
        </p:nvSpPr>
        <p:spPr>
          <a:xfrm rot="0">
            <a:off x="1532744" y="2086520"/>
            <a:ext cx="2970482"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测试 SSH 连接</a:t>
            </a:r>
          </a:p>
        </p:txBody>
      </p:sp>
      <p:sp>
        <p:nvSpPr>
          <p:cNvPr name="TextBox 24" id="24"/>
          <p:cNvSpPr txBox="true"/>
          <p:nvPr/>
        </p:nvSpPr>
        <p:spPr>
          <a:xfrm rot="0">
            <a:off x="1532744" y="2762795"/>
            <a:ext cx="8024445"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      回到 Git Bash 窗口，</a:t>
            </a:r>
            <a:r>
              <a:rPr lang="en-US" sz="1800">
                <a:solidFill>
                  <a:srgbClr val="000000"/>
                </a:solidFill>
                <a:latin typeface="阿里巴巴普惠体"/>
                <a:ea typeface="阿里巴巴普惠体"/>
                <a:cs typeface="阿里巴巴普惠体"/>
                <a:sym typeface="阿里巴巴普惠体"/>
              </a:rPr>
              <a:t>输入以下命令：</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ssh -T git@github.com</a:t>
            </a:r>
          </a:p>
          <a:p>
            <a:pPr algn="l">
              <a:lnSpc>
                <a:spcPts val="3240"/>
              </a:lnSpc>
            </a:pPr>
            <a:r>
              <a:rPr lang="en-US" sz="1800">
                <a:solidFill>
                  <a:srgbClr val="000000"/>
                </a:solidFill>
                <a:latin typeface="阿里巴巴普惠体"/>
                <a:ea typeface="阿里巴巴普惠体"/>
                <a:cs typeface="阿里巴巴普惠体"/>
                <a:sym typeface="阿里巴巴普惠体"/>
              </a:rPr>
              <a:t>      </a:t>
            </a:r>
            <a:r>
              <a:rPr lang="en-US" sz="1800">
                <a:solidFill>
                  <a:srgbClr val="000000"/>
                </a:solidFill>
                <a:latin typeface="阿里巴巴普惠体"/>
                <a:ea typeface="阿里巴巴普惠体"/>
                <a:cs typeface="阿里巴巴普惠体"/>
                <a:sym typeface="阿里巴巴普惠体"/>
              </a:rPr>
              <a:t>如果连接成功</a:t>
            </a:r>
            <a:r>
              <a:rPr lang="en-US" sz="1800">
                <a:solidFill>
                  <a:srgbClr val="000000"/>
                </a:solidFill>
                <a:latin typeface="阿里巴巴普惠体"/>
                <a:ea typeface="阿里巴巴普惠体"/>
                <a:cs typeface="阿里巴巴普惠体"/>
                <a:sym typeface="阿里巴巴普惠体"/>
              </a:rPr>
              <a:t>，你会看到一条欢迎信息： </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Hi [your-username]! You've successfully authenticated, but GitHub does not provide shell access.</a:t>
            </a:r>
          </a:p>
        </p:txBody>
      </p:sp>
      <p:sp>
        <p:nvSpPr>
          <p:cNvPr name="TextBox 25" id="25"/>
          <p:cNvSpPr txBox="true"/>
          <p:nvPr/>
        </p:nvSpPr>
        <p:spPr>
          <a:xfrm rot="0">
            <a:off x="10308470" y="2086520"/>
            <a:ext cx="5065671"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配置Hexo使用SSH方式部署</a:t>
            </a:r>
          </a:p>
        </p:txBody>
      </p:sp>
      <p:sp>
        <p:nvSpPr>
          <p:cNvPr name="TextBox 26" id="26"/>
          <p:cNvSpPr txBox="true"/>
          <p:nvPr/>
        </p:nvSpPr>
        <p:spPr>
          <a:xfrm rot="0">
            <a:off x="10363341" y="7765732"/>
            <a:ext cx="1604682" cy="466725"/>
          </a:xfrm>
          <a:prstGeom prst="rect">
            <a:avLst/>
          </a:prstGeom>
        </p:spPr>
        <p:txBody>
          <a:bodyPr anchor="t" rtlCol="false" tIns="0" lIns="0" bIns="0" rIns="0">
            <a:spAutoFit/>
          </a:bodyPr>
          <a:lstStyle/>
          <a:p>
            <a:pPr algn="ctr">
              <a:lnSpc>
                <a:spcPts val="3600"/>
              </a:lnSpc>
            </a:pPr>
            <a:r>
              <a:rPr lang="en-US" sz="3000">
                <a:solidFill>
                  <a:srgbClr val="113AA6"/>
                </a:solidFill>
                <a:latin typeface="字由点字倔强黑"/>
                <a:ea typeface="字由点字倔强黑"/>
                <a:cs typeface="字由点字倔强黑"/>
                <a:sym typeface="字由点字倔强黑"/>
              </a:rPr>
              <a:t>部署博客</a:t>
            </a:r>
          </a:p>
        </p:txBody>
      </p:sp>
      <p:sp>
        <p:nvSpPr>
          <p:cNvPr name="TextBox 27" id="27"/>
          <p:cNvSpPr txBox="true"/>
          <p:nvPr/>
        </p:nvSpPr>
        <p:spPr>
          <a:xfrm rot="0">
            <a:off x="9915954" y="3359060"/>
            <a:ext cx="8085951" cy="1615440"/>
          </a:xfrm>
          <a:prstGeom prst="rect">
            <a:avLst/>
          </a:prstGeom>
        </p:spPr>
        <p:txBody>
          <a:bodyPr anchor="t" rtlCol="false" tIns="0" lIns="0" bIns="0" rIns="0">
            <a:spAutoFit/>
          </a:bodyPr>
          <a:lstStyle/>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deploy:</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 </a:t>
            </a:r>
            <a:r>
              <a:rPr lang="en-US" sz="1800" b="true">
                <a:solidFill>
                  <a:srgbClr val="000000"/>
                </a:solidFill>
                <a:latin typeface="阿里巴巴普惠体 Bold"/>
                <a:ea typeface="阿里巴巴普惠体 Bold"/>
                <a:cs typeface="阿里巴巴普惠体 Bold"/>
                <a:sym typeface="阿里巴巴普惠体 Bold"/>
              </a:rPr>
              <a:t> type: 'git'</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  repo: git@github.com:你的GitHub用户名/你的GitHub用户名.github.io.git</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  branch: main </a:t>
            </a:r>
          </a:p>
        </p:txBody>
      </p:sp>
      <p:sp>
        <p:nvSpPr>
          <p:cNvPr name="TextBox 28" id="28"/>
          <p:cNvSpPr txBox="true"/>
          <p:nvPr/>
        </p:nvSpPr>
        <p:spPr>
          <a:xfrm rot="0">
            <a:off x="9915954" y="5242280"/>
            <a:ext cx="8116705"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这里需要注意，要将上述配置中的“你的用户名”替换为自己的</a:t>
            </a:r>
            <a:r>
              <a:rPr lang="en-US" sz="1800">
                <a:solidFill>
                  <a:srgbClr val="000000"/>
                </a:solidFill>
                <a:latin typeface="阿里巴巴普惠体"/>
                <a:ea typeface="阿里巴巴普惠体"/>
                <a:cs typeface="阿里巴巴普惠体"/>
                <a:sym typeface="阿里巴巴普惠体"/>
              </a:rPr>
              <a:t> GitHub 用户名。</a:t>
            </a:r>
          </a:p>
        </p:txBody>
      </p:sp>
      <p:sp>
        <p:nvSpPr>
          <p:cNvPr name="TextBox 29" id="29"/>
          <p:cNvSpPr txBox="true"/>
          <p:nvPr/>
        </p:nvSpPr>
        <p:spPr>
          <a:xfrm rot="0">
            <a:off x="10363341" y="8346757"/>
            <a:ext cx="6086983"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在博客目录下运行</a:t>
            </a:r>
            <a:r>
              <a:rPr lang="en-US" sz="1800" b="true">
                <a:solidFill>
                  <a:srgbClr val="000000"/>
                </a:solidFill>
                <a:latin typeface="阿里巴巴普惠体 Bold"/>
                <a:ea typeface="阿里巴巴普惠体 Bold"/>
                <a:cs typeface="阿里巴巴普惠体 Bold"/>
                <a:sym typeface="阿里巴巴普惠体 Bold"/>
              </a:rPr>
              <a:t>hexo cl &amp;&amp;</a:t>
            </a:r>
            <a:r>
              <a:rPr lang="en-US" sz="1800" b="true">
                <a:solidFill>
                  <a:srgbClr val="000000"/>
                </a:solidFill>
                <a:latin typeface="阿里巴巴普惠体 Bold"/>
                <a:ea typeface="阿里巴巴普惠体 Bold"/>
                <a:cs typeface="阿里巴巴普惠体 Bold"/>
                <a:sym typeface="阿里巴巴普惠体 Bold"/>
              </a:rPr>
              <a:t> hexo g &amp;&amp; hexo d</a:t>
            </a:r>
          </a:p>
        </p:txBody>
      </p:sp>
      <p:sp>
        <p:nvSpPr>
          <p:cNvPr name="TextBox 30" id="30"/>
          <p:cNvSpPr txBox="true"/>
          <p:nvPr/>
        </p:nvSpPr>
        <p:spPr>
          <a:xfrm rot="0">
            <a:off x="10363341" y="8943022"/>
            <a:ext cx="6895959" cy="3867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此时就可以通过</a:t>
            </a:r>
            <a:r>
              <a:rPr lang="en-US" sz="1800">
                <a:solidFill>
                  <a:srgbClr val="000000"/>
                </a:solidFill>
                <a:latin typeface="阿里巴巴普惠体"/>
                <a:ea typeface="阿里巴巴普惠体"/>
                <a:cs typeface="阿里巴巴普惠体"/>
                <a:sym typeface="阿里巴巴普惠体"/>
              </a:rPr>
              <a:t>h</a:t>
            </a:r>
            <a:r>
              <a:rPr lang="en-US" sz="1800">
                <a:solidFill>
                  <a:srgbClr val="000000"/>
                </a:solidFill>
                <a:latin typeface="阿里巴巴普惠体"/>
                <a:ea typeface="阿里巴巴普惠体"/>
                <a:cs typeface="阿里巴巴普惠体"/>
                <a:sym typeface="阿里巴巴普惠体"/>
              </a:rPr>
              <a:t>ttps://us</a:t>
            </a:r>
            <a:r>
              <a:rPr lang="en-US" sz="1800">
                <a:solidFill>
                  <a:srgbClr val="000000"/>
                </a:solidFill>
                <a:latin typeface="阿里巴巴普惠体"/>
                <a:ea typeface="阿里巴巴普惠体"/>
                <a:cs typeface="阿里巴巴普惠体"/>
                <a:sym typeface="阿里巴巴普惠体"/>
              </a:rPr>
              <a:t>e</a:t>
            </a:r>
            <a:r>
              <a:rPr lang="en-US" sz="1800">
                <a:solidFill>
                  <a:srgbClr val="000000"/>
                </a:solidFill>
                <a:latin typeface="阿里巴巴普惠体"/>
                <a:ea typeface="阿里巴巴普惠体"/>
                <a:cs typeface="阿里巴巴普惠体"/>
                <a:sym typeface="阿里巴巴普惠体"/>
              </a:rPr>
              <a:t>rnam</a:t>
            </a:r>
            <a:r>
              <a:rPr lang="en-US" sz="1800">
                <a:solidFill>
                  <a:srgbClr val="000000"/>
                </a:solidFill>
                <a:latin typeface="阿里巴巴普惠体"/>
                <a:ea typeface="阿里巴巴普惠体"/>
                <a:cs typeface="阿里巴巴普惠体"/>
                <a:sym typeface="阿里巴巴普惠体"/>
              </a:rPr>
              <a:t>e</a:t>
            </a:r>
            <a:r>
              <a:rPr lang="en-US" sz="1800">
                <a:solidFill>
                  <a:srgbClr val="000000"/>
                </a:solidFill>
                <a:latin typeface="阿里巴巴普惠体"/>
                <a:ea typeface="阿里巴巴普惠体"/>
                <a:cs typeface="阿里巴巴普惠体"/>
                <a:sym typeface="阿里巴巴普惠体"/>
              </a:rPr>
              <a:t>.</a:t>
            </a:r>
            <a:r>
              <a:rPr lang="en-US" sz="1800">
                <a:solidFill>
                  <a:srgbClr val="000000"/>
                </a:solidFill>
                <a:latin typeface="阿里巴巴普惠体"/>
                <a:ea typeface="阿里巴巴普惠体"/>
                <a:cs typeface="阿里巴巴普惠体"/>
                <a:sym typeface="阿里巴巴普惠体"/>
              </a:rPr>
              <a:t>g</a:t>
            </a:r>
            <a:r>
              <a:rPr lang="en-US" sz="1800">
                <a:solidFill>
                  <a:srgbClr val="000000"/>
                </a:solidFill>
                <a:latin typeface="阿里巴巴普惠体"/>
                <a:ea typeface="阿里巴巴普惠体"/>
                <a:cs typeface="阿里巴巴普惠体"/>
                <a:sym typeface="阿里巴巴普惠体"/>
              </a:rPr>
              <a:t>it</a:t>
            </a:r>
            <a:r>
              <a:rPr lang="en-US" sz="1800">
                <a:solidFill>
                  <a:srgbClr val="000000"/>
                </a:solidFill>
                <a:latin typeface="阿里巴巴普惠体"/>
                <a:ea typeface="阿里巴巴普惠体"/>
                <a:cs typeface="阿里巴巴普惠体"/>
                <a:sym typeface="阿里巴巴普惠体"/>
              </a:rPr>
              <a:t>h</a:t>
            </a:r>
            <a:r>
              <a:rPr lang="en-US" sz="1800">
                <a:solidFill>
                  <a:srgbClr val="000000"/>
                </a:solidFill>
                <a:latin typeface="阿里巴巴普惠体"/>
                <a:ea typeface="阿里巴巴普惠体"/>
                <a:cs typeface="阿里巴巴普惠体"/>
                <a:sym typeface="阿里巴巴普惠体"/>
              </a:rPr>
              <a:t>ub.i</a:t>
            </a:r>
            <a:r>
              <a:rPr lang="en-US" sz="1800">
                <a:solidFill>
                  <a:srgbClr val="000000"/>
                </a:solidFill>
                <a:latin typeface="阿里巴巴普惠体"/>
                <a:ea typeface="阿里巴巴普惠体"/>
                <a:cs typeface="阿里巴巴普惠体"/>
                <a:sym typeface="阿里巴巴普惠体"/>
              </a:rPr>
              <a:t>o </a:t>
            </a:r>
            <a:r>
              <a:rPr lang="en-US" sz="1800">
                <a:solidFill>
                  <a:srgbClr val="000000"/>
                </a:solidFill>
                <a:latin typeface="阿里巴巴普惠体"/>
                <a:ea typeface="阿里巴巴普惠体"/>
                <a:cs typeface="阿里巴巴普惠体"/>
                <a:sym typeface="阿里巴巴普惠体"/>
              </a:rPr>
              <a:t>进行访问你的博客了！</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TextBox 10" id="10"/>
          <p:cNvSpPr txBox="true"/>
          <p:nvPr/>
        </p:nvSpPr>
        <p:spPr>
          <a:xfrm rot="0">
            <a:off x="1323867" y="3389787"/>
            <a:ext cx="14865834" cy="2295525"/>
          </a:xfrm>
          <a:prstGeom prst="rect">
            <a:avLst/>
          </a:prstGeom>
        </p:spPr>
        <p:txBody>
          <a:bodyPr anchor="t" rtlCol="false" tIns="0" lIns="0" bIns="0" rIns="0">
            <a:spAutoFit/>
          </a:bodyPr>
          <a:lstStyle/>
          <a:p>
            <a:pPr algn="ctr">
              <a:lnSpc>
                <a:spcPts val="3600"/>
              </a:lnSpc>
            </a:pPr>
            <a:r>
              <a:rPr lang="en-US" sz="3000">
                <a:solidFill>
                  <a:srgbClr val="000000"/>
                </a:solidFill>
                <a:latin typeface="字由点字倔强黑"/>
                <a:ea typeface="字由点字倔强黑"/>
                <a:cs typeface="字由点字倔强黑"/>
                <a:sym typeface="字由点字倔强黑"/>
              </a:rPr>
              <a:t>不要因为一时的配置失败就放弃，再试试</a:t>
            </a:r>
          </a:p>
          <a:p>
            <a:pPr algn="ctr">
              <a:lnSpc>
                <a:spcPts val="3600"/>
              </a:lnSpc>
            </a:pPr>
            <a:r>
              <a:rPr lang="en-US" sz="3000">
                <a:solidFill>
                  <a:srgbClr val="000000"/>
                </a:solidFill>
                <a:latin typeface="字由点字倔强黑"/>
                <a:ea typeface="字由点字倔强黑"/>
                <a:cs typeface="字由点字倔强黑"/>
                <a:sym typeface="字由点字倔强黑"/>
              </a:rPr>
              <a:t>记得学markdown语法，很简单</a:t>
            </a:r>
          </a:p>
          <a:p>
            <a:pPr algn="ctr">
              <a:lnSpc>
                <a:spcPts val="3600"/>
              </a:lnSpc>
            </a:pPr>
            <a:r>
              <a:rPr lang="en-US" sz="3000">
                <a:solidFill>
                  <a:srgbClr val="000000"/>
                </a:solidFill>
                <a:latin typeface="字由点字倔强黑"/>
                <a:ea typeface="字由点字倔强黑"/>
                <a:cs typeface="字由点字倔强黑"/>
                <a:sym typeface="字由点字倔强黑"/>
              </a:rPr>
              <a:t>搭建了博客不知道写什么，可以自由发布文章、记录成长、展示作品、传播观点</a:t>
            </a:r>
          </a:p>
          <a:p>
            <a:pPr algn="ctr">
              <a:lnSpc>
                <a:spcPts val="3600"/>
              </a:lnSpc>
              <a:spcBef>
                <a:spcPct val="0"/>
              </a:spcBef>
            </a:pPr>
            <a:r>
              <a:rPr lang="en-US" sz="3000">
                <a:solidFill>
                  <a:srgbClr val="000000"/>
                </a:solidFill>
                <a:latin typeface="字由点字倔强黑"/>
                <a:ea typeface="字由点字倔强黑"/>
                <a:cs typeface="字由点字倔强黑"/>
                <a:sym typeface="字由点字倔强黑"/>
              </a:rPr>
              <a:t>持续更新：一个博客最有生命力的地方，不是花哨的主题，而是你们源源不断的内容</a:t>
            </a:r>
          </a:p>
          <a:p>
            <a:pPr algn="ctr">
              <a:lnSpc>
                <a:spcPts val="3600"/>
              </a:lnSpc>
              <a:spcBef>
                <a:spcPct val="0"/>
              </a:spcBef>
            </a:pPr>
            <a:r>
              <a:rPr lang="en-US" sz="3000">
                <a:solidFill>
                  <a:srgbClr val="000000"/>
                </a:solidFill>
                <a:latin typeface="字由点字倔强黑"/>
                <a:ea typeface="字由点字倔强黑"/>
                <a:cs typeface="字由点字倔强黑"/>
                <a:sym typeface="字由点字倔强黑"/>
              </a:rPr>
              <a:t>多看看别人的博客，也别忘了打磨自己的：开源世界里，学习是双向的</a:t>
            </a:r>
          </a:p>
        </p:txBody>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13182576" y="1441590"/>
            <a:ext cx="5105424" cy="8845410"/>
            <a:chOff x="0" y="0"/>
            <a:chExt cx="6807232" cy="11793880"/>
          </a:xfrm>
        </p:grpSpPr>
        <p:sp>
          <p:nvSpPr>
            <p:cNvPr name="Freeform 3" id="3"/>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4" id="4"/>
          <p:cNvGrpSpPr/>
          <p:nvPr/>
        </p:nvGrpSpPr>
        <p:grpSpPr>
          <a:xfrm rot="0">
            <a:off x="0" y="0"/>
            <a:ext cx="5105424" cy="8845410"/>
            <a:chOff x="0" y="0"/>
            <a:chExt cx="6807232" cy="11793880"/>
          </a:xfrm>
        </p:grpSpPr>
        <p:sp>
          <p:nvSpPr>
            <p:cNvPr name="Freeform 5" id="5"/>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6" id="6"/>
          <p:cNvGrpSpPr/>
          <p:nvPr/>
        </p:nvGrpSpPr>
        <p:grpSpPr>
          <a:xfrm rot="1800000">
            <a:off x="15570334" y="3032778"/>
            <a:ext cx="1943148" cy="2866262"/>
            <a:chOff x="0" y="0"/>
            <a:chExt cx="2590864" cy="3821682"/>
          </a:xfrm>
        </p:grpSpPr>
        <p:sp>
          <p:nvSpPr>
            <p:cNvPr name="Freeform 7" id="7"/>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grpSp>
        <p:nvGrpSpPr>
          <p:cNvPr name="Group 8" id="8"/>
          <p:cNvGrpSpPr/>
          <p:nvPr/>
        </p:nvGrpSpPr>
        <p:grpSpPr>
          <a:xfrm rot="0">
            <a:off x="543576" y="0"/>
            <a:ext cx="5685201" cy="7192550"/>
            <a:chOff x="0" y="0"/>
            <a:chExt cx="7580268" cy="9590066"/>
          </a:xfrm>
        </p:grpSpPr>
        <p:sp>
          <p:nvSpPr>
            <p:cNvPr name="Freeform 9" id="9"/>
            <p:cNvSpPr/>
            <p:nvPr/>
          </p:nvSpPr>
          <p:spPr>
            <a:xfrm flipH="false" flipV="false" rot="0">
              <a:off x="-183896" y="0"/>
              <a:ext cx="7764145" cy="9774047"/>
            </a:xfrm>
            <a:custGeom>
              <a:avLst/>
              <a:gdLst/>
              <a:ahLst/>
              <a:cxnLst/>
              <a:rect r="r" b="b" t="t" l="l"/>
              <a:pathLst>
                <a:path h="9774047" w="7764145">
                  <a:moveTo>
                    <a:pt x="4772533" y="0"/>
                  </a:moveTo>
                  <a:lnTo>
                    <a:pt x="7764145" y="0"/>
                  </a:lnTo>
                  <a:lnTo>
                    <a:pt x="2601468" y="8942197"/>
                  </a:lnTo>
                  <a:cubicBezTo>
                    <a:pt x="2243709" y="9561830"/>
                    <a:pt x="1451483" y="9774047"/>
                    <a:pt x="831850" y="9416415"/>
                  </a:cubicBezTo>
                  <a:cubicBezTo>
                    <a:pt x="212217" y="9058783"/>
                    <a:pt x="0" y="8266430"/>
                    <a:pt x="357632" y="7646797"/>
                  </a:cubicBezTo>
                  <a:lnTo>
                    <a:pt x="4772533" y="0"/>
                  </a:lnTo>
                  <a:close/>
                </a:path>
              </a:pathLst>
            </a:custGeom>
            <a:solidFill>
              <a:srgbClr val="4C77D2"/>
            </a:solidFill>
          </p:spPr>
        </p:sp>
      </p:grpSp>
      <p:grpSp>
        <p:nvGrpSpPr>
          <p:cNvPr name="Group 10" id="10"/>
          <p:cNvGrpSpPr/>
          <p:nvPr/>
        </p:nvGrpSpPr>
        <p:grpSpPr>
          <a:xfrm rot="0">
            <a:off x="12059224" y="6674886"/>
            <a:ext cx="3618035" cy="3612114"/>
            <a:chOff x="0" y="0"/>
            <a:chExt cx="4824046" cy="4816152"/>
          </a:xfrm>
        </p:grpSpPr>
        <p:sp>
          <p:nvSpPr>
            <p:cNvPr name="Freeform 11" id="11"/>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sp>
        <p:nvSpPr>
          <p:cNvPr name="TextBox 12" id="12"/>
          <p:cNvSpPr txBox="true"/>
          <p:nvPr/>
        </p:nvSpPr>
        <p:spPr>
          <a:xfrm rot="0">
            <a:off x="7158513" y="7183025"/>
            <a:ext cx="3970974" cy="466725"/>
          </a:xfrm>
          <a:prstGeom prst="rect">
            <a:avLst/>
          </a:prstGeom>
        </p:spPr>
        <p:txBody>
          <a:bodyPr anchor="t" rtlCol="false" tIns="0" lIns="0" bIns="0" rIns="0">
            <a:spAutoFit/>
          </a:bodyPr>
          <a:lstStyle/>
          <a:p>
            <a:pPr algn="ctr">
              <a:lnSpc>
                <a:spcPts val="3600"/>
              </a:lnSpc>
            </a:pPr>
            <a:r>
              <a:rPr lang="en-US" sz="3000">
                <a:solidFill>
                  <a:srgbClr val="000000"/>
                </a:solidFill>
                <a:latin typeface="阿里巴巴普惠体"/>
                <a:ea typeface="阿里巴巴普惠体"/>
                <a:cs typeface="阿里巴巴普惠体"/>
                <a:sym typeface="阿里巴巴普惠体"/>
              </a:rPr>
              <a:t>扎西尖措</a:t>
            </a:r>
          </a:p>
        </p:txBody>
      </p:sp>
      <p:sp>
        <p:nvSpPr>
          <p:cNvPr name="TextBox 13" id="13"/>
          <p:cNvSpPr txBox="true"/>
          <p:nvPr/>
        </p:nvSpPr>
        <p:spPr>
          <a:xfrm rot="0">
            <a:off x="5105424" y="2768075"/>
            <a:ext cx="8077152" cy="3804009"/>
          </a:xfrm>
          <a:prstGeom prst="rect">
            <a:avLst/>
          </a:prstGeom>
        </p:spPr>
        <p:txBody>
          <a:bodyPr anchor="t" rtlCol="false" tIns="0" lIns="0" bIns="0" rIns="0">
            <a:spAutoFit/>
          </a:bodyPr>
          <a:lstStyle/>
          <a:p>
            <a:pPr algn="ctr">
              <a:lnSpc>
                <a:spcPts val="15008"/>
              </a:lnSpc>
            </a:pPr>
            <a:r>
              <a:rPr lang="en-US" sz="12506">
                <a:solidFill>
                  <a:srgbClr val="113AA6"/>
                </a:solidFill>
                <a:latin typeface="字由点字倔强黑"/>
                <a:ea typeface="字由点字倔强黑"/>
                <a:cs typeface="字由点字倔强黑"/>
                <a:sym typeface="字由点字倔强黑"/>
              </a:rPr>
              <a:t>开源课</a:t>
            </a:r>
            <a:r>
              <a:rPr lang="en-US" sz="12506">
                <a:solidFill>
                  <a:srgbClr val="113AA6"/>
                </a:solidFill>
                <a:latin typeface="字由点字倔强黑"/>
                <a:ea typeface="字由点字倔强黑"/>
                <a:cs typeface="字由点字倔强黑"/>
                <a:sym typeface="字由点字倔强黑"/>
              </a:rPr>
              <a:t>2025</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13182576" y="1441590"/>
            <a:ext cx="5105424" cy="8845410"/>
            <a:chOff x="0" y="0"/>
            <a:chExt cx="6807232" cy="11793880"/>
          </a:xfrm>
        </p:grpSpPr>
        <p:sp>
          <p:nvSpPr>
            <p:cNvPr name="Freeform 3" id="3"/>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4" id="4"/>
          <p:cNvGrpSpPr/>
          <p:nvPr/>
        </p:nvGrpSpPr>
        <p:grpSpPr>
          <a:xfrm rot="0">
            <a:off x="12059224" y="6674886"/>
            <a:ext cx="3618035" cy="3612114"/>
            <a:chOff x="0" y="0"/>
            <a:chExt cx="4824046" cy="4816152"/>
          </a:xfrm>
        </p:grpSpPr>
        <p:sp>
          <p:nvSpPr>
            <p:cNvPr name="Freeform 5" id="5"/>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sp>
        <p:nvSpPr>
          <p:cNvPr name="TextBox 6" id="6"/>
          <p:cNvSpPr txBox="true"/>
          <p:nvPr/>
        </p:nvSpPr>
        <p:spPr>
          <a:xfrm rot="0">
            <a:off x="5238943" y="2925211"/>
            <a:ext cx="8705705" cy="2009775"/>
          </a:xfrm>
          <a:prstGeom prst="rect">
            <a:avLst/>
          </a:prstGeom>
        </p:spPr>
        <p:txBody>
          <a:bodyPr anchor="t" rtlCol="false" tIns="0" lIns="0" bIns="0" rIns="0">
            <a:spAutoFit/>
          </a:bodyPr>
          <a:lstStyle/>
          <a:p>
            <a:pPr algn="ctr">
              <a:lnSpc>
                <a:spcPts val="15849"/>
              </a:lnSpc>
            </a:pPr>
            <a:r>
              <a:rPr lang="en-US" sz="13207">
                <a:solidFill>
                  <a:srgbClr val="113AA6"/>
                </a:solidFill>
                <a:latin typeface="字由点字倔强黑"/>
                <a:ea typeface="字由点字倔强黑"/>
                <a:cs typeface="字由点字倔强黑"/>
                <a:sym typeface="字由点字倔强黑"/>
              </a:rPr>
              <a:t>PART 01</a:t>
            </a:r>
          </a:p>
        </p:txBody>
      </p:sp>
      <p:sp>
        <p:nvSpPr>
          <p:cNvPr name="TextBox 7" id="7"/>
          <p:cNvSpPr txBox="true"/>
          <p:nvPr/>
        </p:nvSpPr>
        <p:spPr>
          <a:xfrm rot="0">
            <a:off x="7297278" y="5258164"/>
            <a:ext cx="4589034" cy="714375"/>
          </a:xfrm>
          <a:prstGeom prst="rect">
            <a:avLst/>
          </a:prstGeom>
        </p:spPr>
        <p:txBody>
          <a:bodyPr anchor="t" rtlCol="false" tIns="0" lIns="0" bIns="0" rIns="0">
            <a:spAutoFit/>
          </a:bodyPr>
          <a:lstStyle/>
          <a:p>
            <a:pPr algn="ctr">
              <a:lnSpc>
                <a:spcPts val="5759"/>
              </a:lnSpc>
            </a:pPr>
            <a:r>
              <a:rPr lang="en-US" sz="4800">
                <a:solidFill>
                  <a:srgbClr val="113AA6"/>
                </a:solidFill>
                <a:latin typeface="字由点字倔强黑"/>
                <a:ea typeface="字由点字倔强黑"/>
                <a:cs typeface="字由点字倔强黑"/>
                <a:sym typeface="字由点字倔强黑"/>
              </a:rPr>
              <a:t>准备工作</a:t>
            </a:r>
          </a:p>
        </p:txBody>
      </p:sp>
      <p:sp>
        <p:nvSpPr>
          <p:cNvPr name="TextBox 8" id="8"/>
          <p:cNvSpPr txBox="true"/>
          <p:nvPr/>
        </p:nvSpPr>
        <p:spPr>
          <a:xfrm rot="0">
            <a:off x="6359010" y="6125801"/>
            <a:ext cx="6465570" cy="409575"/>
          </a:xfrm>
          <a:prstGeom prst="rect">
            <a:avLst/>
          </a:prstGeom>
        </p:spPr>
        <p:txBody>
          <a:bodyPr anchor="t" rtlCol="false" tIns="0" lIns="0" bIns="0" rIns="0">
            <a:spAutoFit/>
          </a:bodyPr>
          <a:lstStyle/>
          <a:p>
            <a:pPr algn="ctr">
              <a:lnSpc>
                <a:spcPts val="3240"/>
              </a:lnSpc>
            </a:pPr>
            <a:r>
              <a:rPr lang="en-US" sz="2700">
                <a:solidFill>
                  <a:srgbClr val="000000"/>
                </a:solidFill>
                <a:latin typeface="阿里巴巴普惠体"/>
                <a:ea typeface="阿里巴巴普惠体"/>
                <a:cs typeface="阿里巴巴普惠体"/>
                <a:sym typeface="阿里巴巴普惠体"/>
              </a:rPr>
              <a:t>完成node.js的安装和git的安装</a:t>
            </a:r>
          </a:p>
        </p:txBody>
      </p:sp>
      <p:sp>
        <p:nvSpPr>
          <p:cNvPr name="TextBox 9" id="9"/>
          <p:cNvSpPr txBox="true"/>
          <p:nvPr/>
        </p:nvSpPr>
        <p:spPr>
          <a:xfrm rot="0">
            <a:off x="5879818" y="6527399"/>
            <a:ext cx="7423954" cy="556262"/>
          </a:xfrm>
          <a:prstGeom prst="rect">
            <a:avLst/>
          </a:prstGeom>
        </p:spPr>
        <p:txBody>
          <a:bodyPr anchor="t" rtlCol="false" tIns="0" lIns="0" bIns="0" rIns="0">
            <a:spAutoFit/>
          </a:bodyPr>
          <a:lstStyle/>
          <a:p>
            <a:pPr algn="ctr">
              <a:lnSpc>
                <a:spcPts val="4859"/>
              </a:lnSpc>
            </a:pPr>
            <a:r>
              <a:rPr lang="en-US" sz="2699">
                <a:solidFill>
                  <a:srgbClr val="000000"/>
                </a:solidFill>
                <a:latin typeface="阿里巴巴普惠体"/>
                <a:ea typeface="阿里巴巴普惠体"/>
                <a:cs typeface="阿里巴巴普惠体"/>
                <a:sym typeface="阿里巴巴普惠体"/>
              </a:rPr>
              <a:t>注册Github</a:t>
            </a:r>
          </a:p>
        </p:txBody>
      </p:sp>
      <p:grpSp>
        <p:nvGrpSpPr>
          <p:cNvPr name="Group 10" id="10"/>
          <p:cNvGrpSpPr/>
          <p:nvPr/>
        </p:nvGrpSpPr>
        <p:grpSpPr>
          <a:xfrm rot="0">
            <a:off x="0" y="0"/>
            <a:ext cx="5105424" cy="8845410"/>
            <a:chOff x="0" y="0"/>
            <a:chExt cx="6807232" cy="11793880"/>
          </a:xfrm>
        </p:grpSpPr>
        <p:sp>
          <p:nvSpPr>
            <p:cNvPr name="Freeform 11" id="11"/>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12" id="12"/>
          <p:cNvGrpSpPr/>
          <p:nvPr/>
        </p:nvGrpSpPr>
        <p:grpSpPr>
          <a:xfrm rot="-9000000">
            <a:off x="774517" y="4387960"/>
            <a:ext cx="1943148" cy="2866262"/>
            <a:chOff x="0" y="0"/>
            <a:chExt cx="2590864" cy="3821682"/>
          </a:xfrm>
        </p:grpSpPr>
        <p:sp>
          <p:nvSpPr>
            <p:cNvPr name="Freeform 13" id="13"/>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前言</a:t>
            </a:r>
          </a:p>
        </p:txBody>
      </p:sp>
      <p:grpSp>
        <p:nvGrpSpPr>
          <p:cNvPr name="Group 3" id="3"/>
          <p:cNvGrpSpPr/>
          <p:nvPr/>
        </p:nvGrpSpPr>
        <p:grpSpPr>
          <a:xfrm rot="0">
            <a:off x="8938261" y="1305665"/>
            <a:ext cx="108783" cy="108783"/>
            <a:chOff x="0" y="0"/>
            <a:chExt cx="145044" cy="145044"/>
          </a:xfrm>
        </p:grpSpPr>
        <p:sp>
          <p:nvSpPr>
            <p:cNvPr name="Freeform 4" id="4"/>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5" id="5"/>
          <p:cNvGrpSpPr/>
          <p:nvPr/>
        </p:nvGrpSpPr>
        <p:grpSpPr>
          <a:xfrm rot="0">
            <a:off x="9089609" y="1305665"/>
            <a:ext cx="108783" cy="108783"/>
            <a:chOff x="0" y="0"/>
            <a:chExt cx="145044" cy="145044"/>
          </a:xfrm>
        </p:grpSpPr>
        <p:sp>
          <p:nvSpPr>
            <p:cNvPr name="Freeform 6" id="6"/>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7" id="7"/>
          <p:cNvGrpSpPr/>
          <p:nvPr/>
        </p:nvGrpSpPr>
        <p:grpSpPr>
          <a:xfrm rot="0">
            <a:off x="9240958" y="1305665"/>
            <a:ext cx="108783" cy="108783"/>
            <a:chOff x="0" y="0"/>
            <a:chExt cx="145044" cy="145044"/>
          </a:xfrm>
        </p:grpSpPr>
        <p:sp>
          <p:nvSpPr>
            <p:cNvPr name="Freeform 8" id="8"/>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9" id="9"/>
          <p:cNvGrpSpPr/>
          <p:nvPr/>
        </p:nvGrpSpPr>
        <p:grpSpPr>
          <a:xfrm rot="0">
            <a:off x="0" y="0"/>
            <a:ext cx="1507002" cy="1811088"/>
            <a:chOff x="0" y="0"/>
            <a:chExt cx="2009336" cy="2414784"/>
          </a:xfrm>
        </p:grpSpPr>
        <p:sp>
          <p:nvSpPr>
            <p:cNvPr name="Freeform 10" id="10"/>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11" id="11"/>
          <p:cNvGrpSpPr/>
          <p:nvPr/>
        </p:nvGrpSpPr>
        <p:grpSpPr>
          <a:xfrm rot="0">
            <a:off x="706356" y="0"/>
            <a:ext cx="1235022" cy="1070356"/>
            <a:chOff x="0" y="0"/>
            <a:chExt cx="1646696" cy="1427142"/>
          </a:xfrm>
        </p:grpSpPr>
        <p:sp>
          <p:nvSpPr>
            <p:cNvPr name="Freeform 12" id="12"/>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13" id="13"/>
          <p:cNvGrpSpPr/>
          <p:nvPr/>
        </p:nvGrpSpPr>
        <p:grpSpPr>
          <a:xfrm rot="0">
            <a:off x="16669660" y="9078393"/>
            <a:ext cx="1618340" cy="1208607"/>
            <a:chOff x="0" y="0"/>
            <a:chExt cx="2157786" cy="1611476"/>
          </a:xfrm>
        </p:grpSpPr>
        <p:sp>
          <p:nvSpPr>
            <p:cNvPr name="Freeform 14" id="14"/>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15" id="15"/>
          <p:cNvGrpSpPr/>
          <p:nvPr/>
        </p:nvGrpSpPr>
        <p:grpSpPr>
          <a:xfrm rot="0">
            <a:off x="17715812" y="8731245"/>
            <a:ext cx="572188" cy="1283784"/>
            <a:chOff x="0" y="0"/>
            <a:chExt cx="762918" cy="1711712"/>
          </a:xfrm>
        </p:grpSpPr>
        <p:sp>
          <p:nvSpPr>
            <p:cNvPr name="Freeform 16" id="16"/>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TextBox 17" id="17"/>
          <p:cNvSpPr txBox="true"/>
          <p:nvPr/>
        </p:nvSpPr>
        <p:spPr>
          <a:xfrm rot="0">
            <a:off x="1323867" y="4526245"/>
            <a:ext cx="3534133"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我为什么要写博客？</a:t>
            </a:r>
          </a:p>
        </p:txBody>
      </p:sp>
      <p:sp>
        <p:nvSpPr>
          <p:cNvPr name="TextBox 18" id="18"/>
          <p:cNvSpPr txBox="true"/>
          <p:nvPr/>
        </p:nvSpPr>
        <p:spPr>
          <a:xfrm rot="0">
            <a:off x="1323867" y="5212650"/>
            <a:ext cx="10286412" cy="901576"/>
          </a:xfrm>
          <a:prstGeom prst="rect">
            <a:avLst/>
          </a:prstGeom>
        </p:spPr>
        <p:txBody>
          <a:bodyPr anchor="t" rtlCol="false" tIns="0" lIns="0" bIns="0" rIns="0">
            <a:spAutoFit/>
          </a:bodyPr>
          <a:lstStyle/>
          <a:p>
            <a:pPr algn="l">
              <a:lnSpc>
                <a:spcPts val="3814"/>
              </a:lnSpc>
            </a:pPr>
            <a:r>
              <a:rPr lang="en-US" sz="1907" strike="sngStrike">
                <a:solidFill>
                  <a:srgbClr val="000000"/>
                </a:solidFill>
                <a:latin typeface="阿里巴巴普惠体"/>
                <a:ea typeface="阿里巴巴普惠体"/>
                <a:cs typeface="阿里巴巴普惠体"/>
                <a:sym typeface="阿里巴巴普惠体"/>
              </a:rPr>
              <a:t>展示独特个性、分享知识见解以及记录生活点滴</a:t>
            </a:r>
          </a:p>
          <a:p>
            <a:pPr algn="l">
              <a:lnSpc>
                <a:spcPts val="3814"/>
              </a:lnSpc>
            </a:pPr>
            <a:r>
              <a:rPr lang="en-US" sz="1907">
                <a:solidFill>
                  <a:srgbClr val="000000"/>
                </a:solidFill>
                <a:latin typeface="阿里巴巴普惠体"/>
                <a:ea typeface="阿里巴巴普惠体"/>
                <a:cs typeface="阿里巴巴普惠体"/>
                <a:sym typeface="阿里巴巴普惠体"/>
              </a:rPr>
              <a:t>看到别人有自己的个人技术博客，自己也想要一个，于是走上了搭建(zhuang)个人(bi)博客之路。</a:t>
            </a:r>
          </a:p>
        </p:txBody>
      </p:sp>
      <p:grpSp>
        <p:nvGrpSpPr>
          <p:cNvPr name="Group 19" id="19"/>
          <p:cNvGrpSpPr/>
          <p:nvPr/>
        </p:nvGrpSpPr>
        <p:grpSpPr>
          <a:xfrm rot="0">
            <a:off x="1602047" y="1652573"/>
            <a:ext cx="13630544" cy="1672004"/>
            <a:chOff x="0" y="0"/>
            <a:chExt cx="18174058" cy="2229338"/>
          </a:xfrm>
        </p:grpSpPr>
        <p:sp>
          <p:nvSpPr>
            <p:cNvPr name="Freeform 20" id="20"/>
            <p:cNvSpPr/>
            <p:nvPr/>
          </p:nvSpPr>
          <p:spPr>
            <a:xfrm flipH="false" flipV="false" rot="0">
              <a:off x="0" y="0"/>
              <a:ext cx="18174058" cy="2229312"/>
            </a:xfrm>
            <a:custGeom>
              <a:avLst/>
              <a:gdLst/>
              <a:ahLst/>
              <a:cxnLst/>
              <a:rect r="r" b="b" t="t" l="l"/>
              <a:pathLst>
                <a:path h="2229312" w="18174058">
                  <a:moveTo>
                    <a:pt x="0" y="0"/>
                  </a:moveTo>
                  <a:lnTo>
                    <a:pt x="18174058" y="0"/>
                  </a:lnTo>
                  <a:lnTo>
                    <a:pt x="18174058" y="2229312"/>
                  </a:lnTo>
                  <a:lnTo>
                    <a:pt x="0" y="2229312"/>
                  </a:lnTo>
                  <a:close/>
                </a:path>
              </a:pathLst>
            </a:custGeom>
            <a:solidFill>
              <a:srgbClr val="113AA6"/>
            </a:solidFill>
          </p:spPr>
        </p:sp>
      </p:grpSp>
      <p:sp>
        <p:nvSpPr>
          <p:cNvPr name="TextBox 21" id="21"/>
          <p:cNvSpPr txBox="true"/>
          <p:nvPr/>
        </p:nvSpPr>
        <p:spPr>
          <a:xfrm rot="0">
            <a:off x="2901526" y="1873569"/>
            <a:ext cx="11518221" cy="971091"/>
          </a:xfrm>
          <a:prstGeom prst="rect">
            <a:avLst/>
          </a:prstGeom>
        </p:spPr>
        <p:txBody>
          <a:bodyPr anchor="t" rtlCol="false" tIns="0" lIns="0" bIns="0" rIns="0">
            <a:spAutoFit/>
          </a:bodyPr>
          <a:lstStyle/>
          <a:p>
            <a:pPr algn="l">
              <a:lnSpc>
                <a:spcPts val="4150"/>
              </a:lnSpc>
            </a:pPr>
            <a:r>
              <a:rPr lang="en-US" sz="2306" b="true">
                <a:solidFill>
                  <a:srgbClr val="FFFFFF"/>
                </a:solidFill>
                <a:latin typeface="阿里巴巴普惠体 Bold"/>
                <a:ea typeface="阿里巴巴普惠体 Bold"/>
                <a:cs typeface="阿里巴巴普惠体 Bold"/>
                <a:sym typeface="阿里巴巴普惠体 Bold"/>
              </a:rPr>
              <a:t>—为什么要写博客？</a:t>
            </a:r>
          </a:p>
          <a:p>
            <a:pPr algn="l">
              <a:lnSpc>
                <a:spcPts val="3970"/>
              </a:lnSpc>
            </a:pPr>
            <a:r>
              <a:rPr lang="en-US" sz="2206" b="true">
                <a:solidFill>
                  <a:srgbClr val="FFFFFF"/>
                </a:solidFill>
                <a:latin typeface="阿里巴巴普惠体 Bold"/>
                <a:ea typeface="阿里巴巴普惠体 Bold"/>
                <a:cs typeface="阿里巴巴普惠体 Bold"/>
                <a:sym typeface="阿里巴巴普惠体 Bold"/>
              </a:rPr>
              <a:t>—博客就是你24小时在线的技术自白书。它记录的不只是代码，更是你解决问题的思维轨迹。</a:t>
            </a:r>
          </a:p>
        </p:txBody>
      </p:sp>
      <p:sp>
        <p:nvSpPr>
          <p:cNvPr name="TextBox 22" id="22"/>
          <p:cNvSpPr txBox="true"/>
          <p:nvPr/>
        </p:nvSpPr>
        <p:spPr>
          <a:xfrm rot="0">
            <a:off x="1941378" y="1702119"/>
            <a:ext cx="853601" cy="1080249"/>
          </a:xfrm>
          <a:prstGeom prst="rect">
            <a:avLst/>
          </a:prstGeom>
        </p:spPr>
        <p:txBody>
          <a:bodyPr anchor="t" rtlCol="false" tIns="0" lIns="0" bIns="0" rIns="0">
            <a:spAutoFit/>
          </a:bodyPr>
          <a:lstStyle/>
          <a:p>
            <a:pPr algn="l">
              <a:lnSpc>
                <a:spcPts val="9357"/>
              </a:lnSpc>
            </a:pPr>
            <a:r>
              <a:rPr lang="en-US" sz="5198">
                <a:solidFill>
                  <a:srgbClr val="000000"/>
                </a:solidFill>
                <a:latin typeface="阿里巴巴普惠体"/>
                <a:ea typeface="阿里巴巴普惠体"/>
                <a:cs typeface="阿里巴巴普惠体"/>
                <a:sym typeface="阿里巴巴普惠体"/>
              </a:rPr>
              <a:t> </a:t>
            </a:r>
            <a:r>
              <a:rPr lang="en-US" sz="5198" b="true">
                <a:solidFill>
                  <a:srgbClr val="FFFFFF"/>
                </a:solidFill>
                <a:latin typeface="阿里巴巴普惠体 Bold"/>
                <a:ea typeface="阿里巴巴普惠体 Bold"/>
                <a:cs typeface="阿里巴巴普惠体 Bold"/>
                <a:sym typeface="阿里巴巴普惠体 Bold"/>
              </a:rPr>
              <a:t>？</a:t>
            </a:r>
          </a:p>
        </p:txBody>
      </p:sp>
      <p:grpSp>
        <p:nvGrpSpPr>
          <p:cNvPr name="Group 23" id="23"/>
          <p:cNvGrpSpPr/>
          <p:nvPr/>
        </p:nvGrpSpPr>
        <p:grpSpPr>
          <a:xfrm rot="0">
            <a:off x="11745659" y="3614216"/>
            <a:ext cx="3561413" cy="3431788"/>
            <a:chOff x="0" y="0"/>
            <a:chExt cx="4748551" cy="4575717"/>
          </a:xfrm>
        </p:grpSpPr>
        <p:sp>
          <p:nvSpPr>
            <p:cNvPr name="Freeform 24" id="24"/>
            <p:cNvSpPr/>
            <p:nvPr/>
          </p:nvSpPr>
          <p:spPr>
            <a:xfrm flipH="false" flipV="false" rot="0">
              <a:off x="0" y="0"/>
              <a:ext cx="4748550" cy="4575732"/>
            </a:xfrm>
            <a:custGeom>
              <a:avLst/>
              <a:gdLst/>
              <a:ahLst/>
              <a:cxnLst/>
              <a:rect r="r" b="b" t="t" l="l"/>
              <a:pathLst>
                <a:path h="4575732" w="4748550">
                  <a:moveTo>
                    <a:pt x="0" y="0"/>
                  </a:moveTo>
                  <a:lnTo>
                    <a:pt x="4748550" y="0"/>
                  </a:lnTo>
                  <a:lnTo>
                    <a:pt x="4748550" y="4575732"/>
                  </a:lnTo>
                  <a:lnTo>
                    <a:pt x="0" y="4575732"/>
                  </a:lnTo>
                  <a:close/>
                </a:path>
              </a:pathLst>
            </a:custGeom>
            <a:solidFill>
              <a:srgbClr val="113AA6"/>
            </a:solidFill>
          </p:spPr>
        </p:sp>
      </p:grpSp>
      <p:sp>
        <p:nvSpPr>
          <p:cNvPr name="TextBox 25" id="25"/>
          <p:cNvSpPr txBox="true"/>
          <p:nvPr/>
        </p:nvSpPr>
        <p:spPr>
          <a:xfrm rot="0">
            <a:off x="11885250" y="3886274"/>
            <a:ext cx="3282230" cy="2833727"/>
          </a:xfrm>
          <a:prstGeom prst="rect">
            <a:avLst/>
          </a:prstGeom>
        </p:spPr>
        <p:txBody>
          <a:bodyPr anchor="t" rtlCol="false" tIns="0" lIns="0" bIns="0" rIns="0">
            <a:spAutoFit/>
          </a:bodyPr>
          <a:lstStyle/>
          <a:p>
            <a:pPr algn="l">
              <a:lnSpc>
                <a:spcPts val="3261"/>
              </a:lnSpc>
            </a:pPr>
            <a:r>
              <a:rPr lang="en-US" sz="1811">
                <a:solidFill>
                  <a:srgbClr val="FFFFFF"/>
                </a:solidFill>
                <a:latin typeface="阿里巴巴普惠体"/>
                <a:ea typeface="阿里巴巴普惠体"/>
                <a:cs typeface="阿里巴巴普惠体"/>
                <a:sym typeface="阿里巴巴普惠体"/>
              </a:rPr>
              <a:t>一些大佬的blog：</a:t>
            </a:r>
          </a:p>
          <a:p>
            <a:pPr algn="l">
              <a:lnSpc>
                <a:spcPts val="3261"/>
              </a:lnSpc>
            </a:pPr>
            <a:r>
              <a:rPr lang="en-US" sz="1811">
                <a:solidFill>
                  <a:srgbClr val="FFFFFF"/>
                </a:solidFill>
                <a:latin typeface="阿里巴巴普惠体"/>
                <a:ea typeface="阿里巴巴普惠体"/>
                <a:cs typeface="阿里巴巴普惠体"/>
                <a:sym typeface="阿里巴巴普惠体"/>
              </a:rPr>
              <a:t>  </a:t>
            </a:r>
            <a:r>
              <a:rPr lang="en-US" sz="1811" u="sng">
                <a:solidFill>
                  <a:srgbClr val="FFFFFF"/>
                </a:solidFill>
                <a:latin typeface="阿里巴巴普惠体"/>
                <a:ea typeface="阿里巴巴普惠体"/>
                <a:cs typeface="阿里巴巴普惠体"/>
                <a:sym typeface="阿里巴巴普惠体"/>
                <a:hlinkClick r:id="rId2" tooltip="https://simonaking.com"/>
              </a:rPr>
              <a:t>https://simonaking.com</a:t>
            </a:r>
          </a:p>
          <a:p>
            <a:pPr algn="l">
              <a:lnSpc>
                <a:spcPts val="3261"/>
              </a:lnSpc>
            </a:pPr>
            <a:r>
              <a:rPr lang="en-US" sz="1811">
                <a:solidFill>
                  <a:srgbClr val="FFFFFF"/>
                </a:solidFill>
                <a:latin typeface="阿里巴巴普惠体"/>
                <a:ea typeface="阿里巴巴普惠体"/>
                <a:cs typeface="阿里巴巴普惠体"/>
                <a:sym typeface="阿里巴巴普惠体"/>
              </a:rPr>
              <a:t> </a:t>
            </a:r>
            <a:r>
              <a:rPr lang="en-US" sz="1811" u="sng">
                <a:solidFill>
                  <a:srgbClr val="FFFFFF"/>
                </a:solidFill>
                <a:latin typeface="阿里巴巴普惠体"/>
                <a:ea typeface="阿里巴巴普惠体"/>
                <a:cs typeface="阿里巴巴普惠体"/>
                <a:sym typeface="阿里巴巴普惠体"/>
                <a:hlinkClick r:id="rId3" tooltip="https://akilar.top"/>
              </a:rPr>
              <a:t> https://akilar.top</a:t>
            </a:r>
          </a:p>
          <a:p>
            <a:pPr algn="l">
              <a:lnSpc>
                <a:spcPts val="3261"/>
              </a:lnSpc>
            </a:pPr>
            <a:r>
              <a:rPr lang="en-US" sz="1811">
                <a:solidFill>
                  <a:srgbClr val="FFFFFF"/>
                </a:solidFill>
                <a:latin typeface="阿里巴巴普惠体"/>
                <a:ea typeface="阿里巴巴普惠体"/>
                <a:cs typeface="阿里巴巴普惠体"/>
                <a:sym typeface="阿里巴巴普惠体"/>
              </a:rPr>
              <a:t>  </a:t>
            </a:r>
            <a:r>
              <a:rPr lang="en-US" sz="1811" u="sng">
                <a:solidFill>
                  <a:srgbClr val="FFFFFF"/>
                </a:solidFill>
                <a:latin typeface="阿里巴巴普惠体"/>
                <a:ea typeface="阿里巴巴普惠体"/>
                <a:cs typeface="阿里巴巴普惠体"/>
                <a:sym typeface="阿里巴巴普惠体"/>
                <a:hlinkClick r:id="rId4" tooltip="https://blog.zhheo.com"/>
              </a:rPr>
              <a:t>https://blog.zhheo.com</a:t>
            </a:r>
          </a:p>
          <a:p>
            <a:pPr algn="l">
              <a:lnSpc>
                <a:spcPts val="3261"/>
              </a:lnSpc>
            </a:pPr>
            <a:r>
              <a:rPr lang="en-US" sz="1811">
                <a:solidFill>
                  <a:srgbClr val="FFFFFF"/>
                </a:solidFill>
                <a:latin typeface="阿里巴巴普惠体"/>
                <a:ea typeface="阿里巴巴普惠体"/>
                <a:cs typeface="阿里巴巴普惠体"/>
                <a:sym typeface="阿里巴巴普惠体"/>
              </a:rPr>
              <a:t>  </a:t>
            </a:r>
            <a:r>
              <a:rPr lang="en-US" sz="1811" u="sng">
                <a:solidFill>
                  <a:srgbClr val="FFFFFF"/>
                </a:solidFill>
                <a:latin typeface="阿里巴巴普惠体"/>
                <a:ea typeface="阿里巴巴普惠体"/>
                <a:cs typeface="阿里巴巴普惠体"/>
                <a:sym typeface="阿里巴巴普惠体"/>
                <a:hlinkClick r:id="rId5" tooltip="https://xbxyftx.top"/>
              </a:rPr>
              <a:t>https://xbxyftx.top</a:t>
            </a:r>
          </a:p>
          <a:p>
            <a:pPr algn="l">
              <a:lnSpc>
                <a:spcPts val="3261"/>
              </a:lnSpc>
            </a:pPr>
            <a:r>
              <a:rPr lang="en-US" sz="1811">
                <a:solidFill>
                  <a:srgbClr val="FFFFFF"/>
                </a:solidFill>
                <a:latin typeface="阿里巴巴普惠体"/>
                <a:ea typeface="阿里巴巴普惠体"/>
                <a:cs typeface="阿里巴巴普惠体"/>
                <a:sym typeface="阿里巴巴普惠体"/>
              </a:rPr>
              <a:t>  </a:t>
            </a:r>
            <a:r>
              <a:rPr lang="en-US" sz="1811" strike="sngStrike" u="sng">
                <a:solidFill>
                  <a:srgbClr val="FFFFFF"/>
                </a:solidFill>
                <a:latin typeface="阿里巴巴普惠体"/>
                <a:ea typeface="阿里巴巴普惠体"/>
                <a:cs typeface="阿里巴巴普惠体"/>
                <a:sym typeface="阿里巴巴普惠体"/>
                <a:hlinkClick r:id="rId6" tooltip="https://zxjc-niusile.github.io"/>
              </a:rPr>
              <a:t>https://zxjc-niusile.github.io</a:t>
            </a:r>
          </a:p>
          <a:p>
            <a:pPr algn="l">
              <a:lnSpc>
                <a:spcPts val="3261"/>
              </a:lnSpc>
            </a:pPr>
          </a:p>
        </p:txBody>
      </p:sp>
      <p:grpSp>
        <p:nvGrpSpPr>
          <p:cNvPr name="Group 26" id="26"/>
          <p:cNvGrpSpPr/>
          <p:nvPr/>
        </p:nvGrpSpPr>
        <p:grpSpPr>
          <a:xfrm rot="0">
            <a:off x="1602047" y="7274137"/>
            <a:ext cx="13630544" cy="2240941"/>
            <a:chOff x="0" y="0"/>
            <a:chExt cx="18174058" cy="2987921"/>
          </a:xfrm>
        </p:grpSpPr>
        <p:sp>
          <p:nvSpPr>
            <p:cNvPr name="Freeform 27" id="27"/>
            <p:cNvSpPr/>
            <p:nvPr/>
          </p:nvSpPr>
          <p:spPr>
            <a:xfrm flipH="false" flipV="false" rot="0">
              <a:off x="0" y="0"/>
              <a:ext cx="18174058" cy="2987886"/>
            </a:xfrm>
            <a:custGeom>
              <a:avLst/>
              <a:gdLst/>
              <a:ahLst/>
              <a:cxnLst/>
              <a:rect r="r" b="b" t="t" l="l"/>
              <a:pathLst>
                <a:path h="2987886" w="18174058">
                  <a:moveTo>
                    <a:pt x="0" y="0"/>
                  </a:moveTo>
                  <a:lnTo>
                    <a:pt x="18174058" y="0"/>
                  </a:lnTo>
                  <a:lnTo>
                    <a:pt x="18174058" y="2987886"/>
                  </a:lnTo>
                  <a:lnTo>
                    <a:pt x="0" y="2987886"/>
                  </a:lnTo>
                  <a:close/>
                </a:path>
              </a:pathLst>
            </a:custGeom>
            <a:solidFill>
              <a:srgbClr val="113AA6"/>
            </a:solidFill>
          </p:spPr>
        </p:sp>
      </p:grpSp>
      <p:sp>
        <p:nvSpPr>
          <p:cNvPr name="TextBox 28" id="28"/>
          <p:cNvSpPr txBox="true"/>
          <p:nvPr/>
        </p:nvSpPr>
        <p:spPr>
          <a:xfrm rot="0">
            <a:off x="2047925" y="7571551"/>
            <a:ext cx="853601" cy="1080249"/>
          </a:xfrm>
          <a:prstGeom prst="rect">
            <a:avLst/>
          </a:prstGeom>
        </p:spPr>
        <p:txBody>
          <a:bodyPr anchor="t" rtlCol="false" tIns="0" lIns="0" bIns="0" rIns="0">
            <a:spAutoFit/>
          </a:bodyPr>
          <a:lstStyle/>
          <a:p>
            <a:pPr algn="l">
              <a:lnSpc>
                <a:spcPts val="9357"/>
              </a:lnSpc>
            </a:pPr>
            <a:r>
              <a:rPr lang="en-US" sz="5198">
                <a:solidFill>
                  <a:srgbClr val="000000"/>
                </a:solidFill>
                <a:latin typeface="阿里巴巴普惠体"/>
                <a:ea typeface="阿里巴巴普惠体"/>
                <a:cs typeface="阿里巴巴普惠体"/>
                <a:sym typeface="阿里巴巴普惠体"/>
              </a:rPr>
              <a:t> </a:t>
            </a:r>
            <a:r>
              <a:rPr lang="en-US" sz="5198" b="true">
                <a:solidFill>
                  <a:srgbClr val="FFFFFF"/>
                </a:solidFill>
                <a:latin typeface="阿里巴巴普惠体 Bold"/>
                <a:ea typeface="阿里巴巴普惠体 Bold"/>
                <a:cs typeface="阿里巴巴普惠体 Bold"/>
                <a:sym typeface="阿里巴巴普惠体 Bold"/>
              </a:rPr>
              <a:t>？</a:t>
            </a:r>
          </a:p>
        </p:txBody>
      </p:sp>
      <p:sp>
        <p:nvSpPr>
          <p:cNvPr name="TextBox 29" id="29"/>
          <p:cNvSpPr txBox="true"/>
          <p:nvPr/>
        </p:nvSpPr>
        <p:spPr>
          <a:xfrm rot="0">
            <a:off x="2901526" y="7315031"/>
            <a:ext cx="11518221" cy="1961691"/>
          </a:xfrm>
          <a:prstGeom prst="rect">
            <a:avLst/>
          </a:prstGeom>
        </p:spPr>
        <p:txBody>
          <a:bodyPr anchor="t" rtlCol="false" tIns="0" lIns="0" bIns="0" rIns="0">
            <a:spAutoFit/>
          </a:bodyPr>
          <a:lstStyle/>
          <a:p>
            <a:pPr algn="l">
              <a:lnSpc>
                <a:spcPts val="4150"/>
              </a:lnSpc>
            </a:pPr>
            <a:r>
              <a:rPr lang="en-US" sz="2306" b="true">
                <a:solidFill>
                  <a:srgbClr val="FFFFFF"/>
                </a:solidFill>
                <a:latin typeface="阿里巴巴普惠体 Bold"/>
                <a:ea typeface="阿里巴巴普惠体 Bold"/>
                <a:cs typeface="阿里巴巴普惠体 Bold"/>
                <a:sym typeface="阿里巴巴普惠体 Bold"/>
              </a:rPr>
              <a:t>—为什么要用Hexo+GitHub搭建个人博客？</a:t>
            </a:r>
          </a:p>
          <a:p>
            <a:pPr algn="l">
              <a:lnSpc>
                <a:spcPts val="3970"/>
              </a:lnSpc>
            </a:pPr>
            <a:r>
              <a:rPr lang="en-US" sz="2206" b="true">
                <a:solidFill>
                  <a:srgbClr val="FFFFFF"/>
                </a:solidFill>
                <a:latin typeface="阿里巴巴普惠体 Bold"/>
                <a:ea typeface="阿里巴巴普惠体 Bold"/>
                <a:cs typeface="阿里巴巴普惠体 Bold"/>
                <a:sym typeface="阿里巴巴普惠体 Bold"/>
              </a:rPr>
              <a:t>—GitHub 作为全球知名的开源代码托管平台，为我们提供了稳定且免费的存储服务，Hexo 作为一款基于 Node.js 的快速、简洁、高效的静态博客框架，两者结合，为我们打造个人博客带来了极大的便利，能让我们轻松搭建出既美观又功能丰富的博客。</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1167609" y="1514330"/>
            <a:ext cx="4097001" cy="1227882"/>
            <a:chOff x="0" y="0"/>
            <a:chExt cx="5462669" cy="1637176"/>
          </a:xfrm>
        </p:grpSpPr>
        <p:sp>
          <p:nvSpPr>
            <p:cNvPr name="Freeform 11" id="11"/>
            <p:cNvSpPr/>
            <p:nvPr/>
          </p:nvSpPr>
          <p:spPr>
            <a:xfrm flipH="false" flipV="false" rot="0">
              <a:off x="0" y="0"/>
              <a:ext cx="5462669" cy="1637157"/>
            </a:xfrm>
            <a:custGeom>
              <a:avLst/>
              <a:gdLst/>
              <a:ahLst/>
              <a:cxnLst/>
              <a:rect r="r" b="b" t="t" l="l"/>
              <a:pathLst>
                <a:path h="1637157" w="5462669">
                  <a:moveTo>
                    <a:pt x="0" y="0"/>
                  </a:moveTo>
                  <a:lnTo>
                    <a:pt x="5462669" y="0"/>
                  </a:lnTo>
                  <a:lnTo>
                    <a:pt x="5462669" y="1637157"/>
                  </a:lnTo>
                  <a:lnTo>
                    <a:pt x="0" y="1637157"/>
                  </a:lnTo>
                  <a:close/>
                </a:path>
              </a:pathLst>
            </a:custGeom>
            <a:solidFill>
              <a:srgbClr val="113AA6"/>
            </a:solidFill>
          </p:spPr>
        </p:sp>
      </p:grpSp>
      <p:grpSp>
        <p:nvGrpSpPr>
          <p:cNvPr name="Group 12" id="12"/>
          <p:cNvGrpSpPr/>
          <p:nvPr/>
        </p:nvGrpSpPr>
        <p:grpSpPr>
          <a:xfrm rot="0">
            <a:off x="9539062" y="1514330"/>
            <a:ext cx="4097001" cy="1227882"/>
            <a:chOff x="0" y="0"/>
            <a:chExt cx="5462669" cy="1637176"/>
          </a:xfrm>
        </p:grpSpPr>
        <p:sp>
          <p:nvSpPr>
            <p:cNvPr name="Freeform 13" id="13"/>
            <p:cNvSpPr/>
            <p:nvPr/>
          </p:nvSpPr>
          <p:spPr>
            <a:xfrm flipH="false" flipV="false" rot="0">
              <a:off x="0" y="0"/>
              <a:ext cx="5462669" cy="1637157"/>
            </a:xfrm>
            <a:custGeom>
              <a:avLst/>
              <a:gdLst/>
              <a:ahLst/>
              <a:cxnLst/>
              <a:rect r="r" b="b" t="t" l="l"/>
              <a:pathLst>
                <a:path h="1637157" w="5462669">
                  <a:moveTo>
                    <a:pt x="0" y="0"/>
                  </a:moveTo>
                  <a:lnTo>
                    <a:pt x="5462669" y="0"/>
                  </a:lnTo>
                  <a:lnTo>
                    <a:pt x="5462669" y="1637157"/>
                  </a:lnTo>
                  <a:lnTo>
                    <a:pt x="0" y="1637157"/>
                  </a:lnTo>
                  <a:close/>
                </a:path>
              </a:pathLst>
            </a:custGeom>
            <a:solidFill>
              <a:srgbClr val="113AA6"/>
            </a:solidFill>
          </p:spPr>
        </p:sp>
      </p:grpSp>
      <p:grpSp>
        <p:nvGrpSpPr>
          <p:cNvPr name="Group 14" id="14"/>
          <p:cNvGrpSpPr/>
          <p:nvPr/>
        </p:nvGrpSpPr>
        <p:grpSpPr>
          <a:xfrm rot="0">
            <a:off x="8938260" y="1259535"/>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6" id="16"/>
          <p:cNvGrpSpPr/>
          <p:nvPr/>
        </p:nvGrpSpPr>
        <p:grpSpPr>
          <a:xfrm rot="0">
            <a:off x="9089608" y="1259535"/>
            <a:ext cx="108783" cy="108783"/>
            <a:chOff x="0" y="0"/>
            <a:chExt cx="145044" cy="145044"/>
          </a:xfrm>
        </p:grpSpPr>
        <p:sp>
          <p:nvSpPr>
            <p:cNvPr name="Freeform 17" id="17"/>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8" id="18"/>
          <p:cNvGrpSpPr/>
          <p:nvPr/>
        </p:nvGrpSpPr>
        <p:grpSpPr>
          <a:xfrm rot="0">
            <a:off x="9240957" y="1259535"/>
            <a:ext cx="108783" cy="108783"/>
            <a:chOff x="0" y="0"/>
            <a:chExt cx="145044" cy="145044"/>
          </a:xfrm>
        </p:grpSpPr>
        <p:sp>
          <p:nvSpPr>
            <p:cNvPr name="Freeform 19" id="19"/>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20" id="20"/>
          <p:cNvSpPr/>
          <p:nvPr/>
        </p:nvSpPr>
        <p:spPr>
          <a:xfrm flipH="false" flipV="false" rot="0">
            <a:off x="4233693" y="1589819"/>
            <a:ext cx="881577" cy="900202"/>
          </a:xfrm>
          <a:custGeom>
            <a:avLst/>
            <a:gdLst/>
            <a:ahLst/>
            <a:cxnLst/>
            <a:rect r="r" b="b" t="t" l="l"/>
            <a:pathLst>
              <a:path h="900202" w="881577">
                <a:moveTo>
                  <a:pt x="0" y="0"/>
                </a:moveTo>
                <a:lnTo>
                  <a:pt x="881577" y="0"/>
                </a:lnTo>
                <a:lnTo>
                  <a:pt x="881577" y="900202"/>
                </a:lnTo>
                <a:lnTo>
                  <a:pt x="0" y="900202"/>
                </a:lnTo>
                <a:lnTo>
                  <a:pt x="0" y="0"/>
                </a:lnTo>
                <a:close/>
              </a:path>
            </a:pathLst>
          </a:custGeom>
          <a:blipFill>
            <a:blip r:embed="rId2"/>
            <a:stretch>
              <a:fillRect l="0" t="0" r="0" b="0"/>
            </a:stretch>
          </a:blipFill>
        </p:spPr>
      </p:sp>
      <p:sp>
        <p:nvSpPr>
          <p:cNvPr name="Freeform 21" id="21"/>
          <p:cNvSpPr/>
          <p:nvPr/>
        </p:nvSpPr>
        <p:spPr>
          <a:xfrm flipH="false" flipV="false" rot="0">
            <a:off x="1167609" y="4614323"/>
            <a:ext cx="6598772" cy="3742054"/>
          </a:xfrm>
          <a:custGeom>
            <a:avLst/>
            <a:gdLst/>
            <a:ahLst/>
            <a:cxnLst/>
            <a:rect r="r" b="b" t="t" l="l"/>
            <a:pathLst>
              <a:path h="3742054" w="6598772">
                <a:moveTo>
                  <a:pt x="0" y="0"/>
                </a:moveTo>
                <a:lnTo>
                  <a:pt x="6598773" y="0"/>
                </a:lnTo>
                <a:lnTo>
                  <a:pt x="6598773" y="3742054"/>
                </a:lnTo>
                <a:lnTo>
                  <a:pt x="0" y="3742054"/>
                </a:lnTo>
                <a:lnTo>
                  <a:pt x="0" y="0"/>
                </a:lnTo>
                <a:close/>
              </a:path>
            </a:pathLst>
          </a:custGeom>
          <a:blipFill>
            <a:blip r:embed="rId3"/>
            <a:stretch>
              <a:fillRect l="0" t="0" r="0" b="0"/>
            </a:stretch>
          </a:blipFill>
        </p:spPr>
      </p:sp>
      <p:sp>
        <p:nvSpPr>
          <p:cNvPr name="Freeform 22" id="22"/>
          <p:cNvSpPr/>
          <p:nvPr/>
        </p:nvSpPr>
        <p:spPr>
          <a:xfrm flipH="false" flipV="false" rot="0">
            <a:off x="12463697" y="1589819"/>
            <a:ext cx="881577" cy="900202"/>
          </a:xfrm>
          <a:custGeom>
            <a:avLst/>
            <a:gdLst/>
            <a:ahLst/>
            <a:cxnLst/>
            <a:rect r="r" b="b" t="t" l="l"/>
            <a:pathLst>
              <a:path h="900202" w="881577">
                <a:moveTo>
                  <a:pt x="0" y="0"/>
                </a:moveTo>
                <a:lnTo>
                  <a:pt x="881577" y="0"/>
                </a:lnTo>
                <a:lnTo>
                  <a:pt x="881577" y="900202"/>
                </a:lnTo>
                <a:lnTo>
                  <a:pt x="0" y="900202"/>
                </a:lnTo>
                <a:lnTo>
                  <a:pt x="0" y="0"/>
                </a:lnTo>
                <a:close/>
              </a:path>
            </a:pathLst>
          </a:custGeom>
          <a:blipFill>
            <a:blip r:embed="rId2"/>
            <a:stretch>
              <a:fillRect l="0" t="0" r="0" b="0"/>
            </a:stretch>
          </a:blipFill>
        </p:spPr>
      </p:sp>
      <p:sp>
        <p:nvSpPr>
          <p:cNvPr name="Freeform 23" id="23"/>
          <p:cNvSpPr/>
          <p:nvPr/>
        </p:nvSpPr>
        <p:spPr>
          <a:xfrm flipH="false" flipV="false" rot="0">
            <a:off x="9593133" y="6195250"/>
            <a:ext cx="4697315" cy="2080604"/>
          </a:xfrm>
          <a:custGeom>
            <a:avLst/>
            <a:gdLst/>
            <a:ahLst/>
            <a:cxnLst/>
            <a:rect r="r" b="b" t="t" l="l"/>
            <a:pathLst>
              <a:path h="2080604" w="4697315">
                <a:moveTo>
                  <a:pt x="0" y="0"/>
                </a:moveTo>
                <a:lnTo>
                  <a:pt x="4697315" y="0"/>
                </a:lnTo>
                <a:lnTo>
                  <a:pt x="4697315" y="2080604"/>
                </a:lnTo>
                <a:lnTo>
                  <a:pt x="0" y="2080604"/>
                </a:lnTo>
                <a:lnTo>
                  <a:pt x="0" y="0"/>
                </a:lnTo>
                <a:close/>
              </a:path>
            </a:pathLst>
          </a:custGeom>
          <a:blipFill>
            <a:blip r:embed="rId4"/>
            <a:stretch>
              <a:fillRect l="0" t="0" r="0" b="0"/>
            </a:stretch>
          </a:blipFill>
        </p:spPr>
      </p:sp>
      <p:sp>
        <p:nvSpPr>
          <p:cNvPr name="TextBox 24" id="24"/>
          <p:cNvSpPr txBox="true"/>
          <p:nvPr/>
        </p:nvSpPr>
        <p:spPr>
          <a:xfrm rot="0">
            <a:off x="1323867" y="1890146"/>
            <a:ext cx="2766964"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下载 Node.js</a:t>
            </a:r>
          </a:p>
        </p:txBody>
      </p:sp>
      <p:sp>
        <p:nvSpPr>
          <p:cNvPr name="TextBox 25" id="25"/>
          <p:cNvSpPr txBox="true"/>
          <p:nvPr/>
        </p:nvSpPr>
        <p:spPr>
          <a:xfrm rot="0">
            <a:off x="1167609" y="2960783"/>
            <a:ext cx="6805612" cy="12058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Node.js </a:t>
            </a:r>
            <a:r>
              <a:rPr lang="en-US" sz="1800">
                <a:solidFill>
                  <a:srgbClr val="000000"/>
                </a:solidFill>
                <a:latin typeface="阿里巴巴普惠体"/>
                <a:ea typeface="阿里巴巴普惠体"/>
                <a:cs typeface="阿里巴巴普惠体"/>
                <a:sym typeface="阿里巴巴普惠体"/>
              </a:rPr>
              <a:t>是 Hexo 运行所依赖的关键环境。访问 Node.js 官方网站</a:t>
            </a:r>
            <a:r>
              <a:rPr lang="en-US" sz="1800" u="sng">
                <a:solidFill>
                  <a:srgbClr val="000000"/>
                </a:solidFill>
                <a:latin typeface="阿里巴巴普惠体"/>
                <a:ea typeface="阿里巴巴普惠体"/>
                <a:cs typeface="阿里巴巴普惠体"/>
                <a:sym typeface="阿里巴巴普惠体"/>
                <a:hlinkClick r:id="rId5" tooltip="https://nodejs.org/zh-cn"/>
              </a:rPr>
              <a:t>Node.js —在任何地方运行 JavaScript</a:t>
            </a:r>
            <a:r>
              <a:rPr lang="en-US" sz="1800">
                <a:solidFill>
                  <a:srgbClr val="000000"/>
                </a:solidFill>
                <a:latin typeface="阿里巴巴普惠体"/>
                <a:ea typeface="阿里巴巴普惠体"/>
                <a:cs typeface="阿里巴巴普惠体"/>
                <a:sym typeface="阿里巴巴普惠体"/>
              </a:rPr>
              <a:t>，在首页根据自己的操作系统类型（Windows、Mac OS 或 Linux）选择相应的安装包进行下载。</a:t>
            </a:r>
          </a:p>
        </p:txBody>
      </p:sp>
      <p:sp>
        <p:nvSpPr>
          <p:cNvPr name="TextBox 26" id="26"/>
          <p:cNvSpPr txBox="true"/>
          <p:nvPr/>
        </p:nvSpPr>
        <p:spPr>
          <a:xfrm rot="0">
            <a:off x="9697209" y="1890146"/>
            <a:ext cx="2621310"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安装 Node.js</a:t>
            </a:r>
          </a:p>
        </p:txBody>
      </p:sp>
      <p:sp>
        <p:nvSpPr>
          <p:cNvPr name="TextBox 27" id="27"/>
          <p:cNvSpPr txBox="true"/>
          <p:nvPr/>
        </p:nvSpPr>
        <p:spPr>
          <a:xfrm rot="0">
            <a:off x="9539062" y="2960783"/>
            <a:ext cx="6805612" cy="161544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下载完成后，按照安装向导的提</a:t>
            </a:r>
            <a:r>
              <a:rPr lang="en-US" sz="1800">
                <a:solidFill>
                  <a:srgbClr val="000000"/>
                </a:solidFill>
                <a:latin typeface="阿里巴巴普惠体"/>
                <a:ea typeface="阿里巴巴普惠体"/>
                <a:cs typeface="阿里巴巴普惠体"/>
                <a:sym typeface="阿里巴巴普惠体"/>
              </a:rPr>
              <a:t>示逐步完成安装。安装结束后，打开命令行工具（在 Windows 上是“命令提示符”或“PowerShell”在 Mac OS 和 Linux 上是“终端”），安装好之后我们可以输入以下指令如果都能正常输出版本号则安装成功。</a:t>
            </a:r>
          </a:p>
        </p:txBody>
      </p:sp>
      <p:sp>
        <p:nvSpPr>
          <p:cNvPr name="TextBox 28" id="28"/>
          <p:cNvSpPr txBox="true"/>
          <p:nvPr/>
        </p:nvSpPr>
        <p:spPr>
          <a:xfrm rot="0">
            <a:off x="7122319" y="411261"/>
            <a:ext cx="4465243"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Node.js下载安装</a:t>
            </a:r>
          </a:p>
        </p:txBody>
      </p:sp>
      <p:sp>
        <p:nvSpPr>
          <p:cNvPr name="TextBox 29" id="29"/>
          <p:cNvSpPr txBox="true"/>
          <p:nvPr/>
        </p:nvSpPr>
        <p:spPr>
          <a:xfrm rot="0">
            <a:off x="9539062" y="4725654"/>
            <a:ext cx="1468802" cy="1205865"/>
          </a:xfrm>
          <a:prstGeom prst="rect">
            <a:avLst/>
          </a:prstGeom>
        </p:spPr>
        <p:txBody>
          <a:bodyPr anchor="t" rtlCol="false" tIns="0" lIns="0" bIns="0" rIns="0">
            <a:spAutoFit/>
          </a:bodyPr>
          <a:lstStyle/>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node -v</a:t>
            </a:r>
          </a:p>
          <a:p>
            <a:pPr algn="l">
              <a:lnSpc>
                <a:spcPts val="3240"/>
              </a:lnSpc>
            </a:pPr>
            <a:r>
              <a:rPr lang="en-US" sz="1800" b="true">
                <a:solidFill>
                  <a:srgbClr val="000000"/>
                </a:solidFill>
                <a:latin typeface="阿里巴巴普惠体 Bold"/>
                <a:ea typeface="阿里巴巴普惠体 Bold"/>
                <a:cs typeface="阿里巴巴普惠体 Bold"/>
                <a:sym typeface="阿里巴巴普惠体 Bold"/>
              </a:rPr>
              <a:t>npm -v</a:t>
            </a:r>
          </a:p>
          <a:p>
            <a:pPr algn="l">
              <a:lnSpc>
                <a:spcPts val="324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1167609" y="1514330"/>
            <a:ext cx="4097001" cy="1227882"/>
            <a:chOff x="0" y="0"/>
            <a:chExt cx="5462669" cy="1637176"/>
          </a:xfrm>
        </p:grpSpPr>
        <p:sp>
          <p:nvSpPr>
            <p:cNvPr name="Freeform 11" id="11"/>
            <p:cNvSpPr/>
            <p:nvPr/>
          </p:nvSpPr>
          <p:spPr>
            <a:xfrm flipH="false" flipV="false" rot="0">
              <a:off x="0" y="0"/>
              <a:ext cx="5462669" cy="1637157"/>
            </a:xfrm>
            <a:custGeom>
              <a:avLst/>
              <a:gdLst/>
              <a:ahLst/>
              <a:cxnLst/>
              <a:rect r="r" b="b" t="t" l="l"/>
              <a:pathLst>
                <a:path h="1637157" w="5462669">
                  <a:moveTo>
                    <a:pt x="0" y="0"/>
                  </a:moveTo>
                  <a:lnTo>
                    <a:pt x="5462669" y="0"/>
                  </a:lnTo>
                  <a:lnTo>
                    <a:pt x="5462669" y="1637157"/>
                  </a:lnTo>
                  <a:lnTo>
                    <a:pt x="0" y="1637157"/>
                  </a:lnTo>
                  <a:close/>
                </a:path>
              </a:pathLst>
            </a:custGeom>
            <a:solidFill>
              <a:srgbClr val="113AA6"/>
            </a:solidFill>
          </p:spPr>
        </p:sp>
      </p:grpSp>
      <p:grpSp>
        <p:nvGrpSpPr>
          <p:cNvPr name="Group 12" id="12"/>
          <p:cNvGrpSpPr/>
          <p:nvPr/>
        </p:nvGrpSpPr>
        <p:grpSpPr>
          <a:xfrm rot="0">
            <a:off x="9539062" y="1514330"/>
            <a:ext cx="4097001" cy="1227882"/>
            <a:chOff x="0" y="0"/>
            <a:chExt cx="5462669" cy="1637176"/>
          </a:xfrm>
        </p:grpSpPr>
        <p:sp>
          <p:nvSpPr>
            <p:cNvPr name="Freeform 13" id="13"/>
            <p:cNvSpPr/>
            <p:nvPr/>
          </p:nvSpPr>
          <p:spPr>
            <a:xfrm flipH="false" flipV="false" rot="0">
              <a:off x="0" y="0"/>
              <a:ext cx="5462669" cy="1637157"/>
            </a:xfrm>
            <a:custGeom>
              <a:avLst/>
              <a:gdLst/>
              <a:ahLst/>
              <a:cxnLst/>
              <a:rect r="r" b="b" t="t" l="l"/>
              <a:pathLst>
                <a:path h="1637157" w="5462669">
                  <a:moveTo>
                    <a:pt x="0" y="0"/>
                  </a:moveTo>
                  <a:lnTo>
                    <a:pt x="5462669" y="0"/>
                  </a:lnTo>
                  <a:lnTo>
                    <a:pt x="5462669" y="1637157"/>
                  </a:lnTo>
                  <a:lnTo>
                    <a:pt x="0" y="1637157"/>
                  </a:lnTo>
                  <a:close/>
                </a:path>
              </a:pathLst>
            </a:custGeom>
            <a:solidFill>
              <a:srgbClr val="113AA6"/>
            </a:solidFill>
          </p:spPr>
        </p:sp>
      </p:grpSp>
      <p:grpSp>
        <p:nvGrpSpPr>
          <p:cNvPr name="Group 14" id="14"/>
          <p:cNvGrpSpPr/>
          <p:nvPr/>
        </p:nvGrpSpPr>
        <p:grpSpPr>
          <a:xfrm rot="0">
            <a:off x="8938260" y="1259535"/>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6" id="16"/>
          <p:cNvGrpSpPr/>
          <p:nvPr/>
        </p:nvGrpSpPr>
        <p:grpSpPr>
          <a:xfrm rot="0">
            <a:off x="9089608" y="1259535"/>
            <a:ext cx="108783" cy="108783"/>
            <a:chOff x="0" y="0"/>
            <a:chExt cx="145044" cy="145044"/>
          </a:xfrm>
        </p:grpSpPr>
        <p:sp>
          <p:nvSpPr>
            <p:cNvPr name="Freeform 17" id="17"/>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8" id="18"/>
          <p:cNvGrpSpPr/>
          <p:nvPr/>
        </p:nvGrpSpPr>
        <p:grpSpPr>
          <a:xfrm rot="0">
            <a:off x="9240957" y="1259535"/>
            <a:ext cx="108783" cy="108783"/>
            <a:chOff x="0" y="0"/>
            <a:chExt cx="145044" cy="145044"/>
          </a:xfrm>
        </p:grpSpPr>
        <p:sp>
          <p:nvSpPr>
            <p:cNvPr name="Freeform 19" id="19"/>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sp>
        <p:nvSpPr>
          <p:cNvPr name="Freeform 20" id="20"/>
          <p:cNvSpPr/>
          <p:nvPr/>
        </p:nvSpPr>
        <p:spPr>
          <a:xfrm flipH="false" flipV="false" rot="0">
            <a:off x="4090831" y="1653547"/>
            <a:ext cx="971400" cy="949448"/>
          </a:xfrm>
          <a:custGeom>
            <a:avLst/>
            <a:gdLst/>
            <a:ahLst/>
            <a:cxnLst/>
            <a:rect r="r" b="b" t="t" l="l"/>
            <a:pathLst>
              <a:path h="949448" w="971400">
                <a:moveTo>
                  <a:pt x="0" y="0"/>
                </a:moveTo>
                <a:lnTo>
                  <a:pt x="971400" y="0"/>
                </a:lnTo>
                <a:lnTo>
                  <a:pt x="971400" y="949447"/>
                </a:lnTo>
                <a:lnTo>
                  <a:pt x="0" y="949447"/>
                </a:lnTo>
                <a:lnTo>
                  <a:pt x="0" y="0"/>
                </a:lnTo>
                <a:close/>
              </a:path>
            </a:pathLst>
          </a:custGeom>
          <a:blipFill>
            <a:blip r:embed="rId2"/>
            <a:stretch>
              <a:fillRect l="0" t="0" r="0" b="0"/>
            </a:stretch>
          </a:blipFill>
        </p:spPr>
      </p:sp>
      <p:sp>
        <p:nvSpPr>
          <p:cNvPr name="Freeform 21" id="21"/>
          <p:cNvSpPr/>
          <p:nvPr/>
        </p:nvSpPr>
        <p:spPr>
          <a:xfrm flipH="false" flipV="false" rot="0">
            <a:off x="12373873" y="1653547"/>
            <a:ext cx="971400" cy="949448"/>
          </a:xfrm>
          <a:custGeom>
            <a:avLst/>
            <a:gdLst/>
            <a:ahLst/>
            <a:cxnLst/>
            <a:rect r="r" b="b" t="t" l="l"/>
            <a:pathLst>
              <a:path h="949448" w="971400">
                <a:moveTo>
                  <a:pt x="0" y="0"/>
                </a:moveTo>
                <a:lnTo>
                  <a:pt x="971401" y="0"/>
                </a:lnTo>
                <a:lnTo>
                  <a:pt x="971401" y="949447"/>
                </a:lnTo>
                <a:lnTo>
                  <a:pt x="0" y="949447"/>
                </a:lnTo>
                <a:lnTo>
                  <a:pt x="0" y="0"/>
                </a:lnTo>
                <a:close/>
              </a:path>
            </a:pathLst>
          </a:custGeom>
          <a:blipFill>
            <a:blip r:embed="rId2"/>
            <a:stretch>
              <a:fillRect l="0" t="0" r="0" b="0"/>
            </a:stretch>
          </a:blipFill>
        </p:spPr>
      </p:sp>
      <p:sp>
        <p:nvSpPr>
          <p:cNvPr name="Freeform 22" id="22"/>
          <p:cNvSpPr/>
          <p:nvPr/>
        </p:nvSpPr>
        <p:spPr>
          <a:xfrm flipH="false" flipV="false" rot="0">
            <a:off x="1167609" y="4500023"/>
            <a:ext cx="6593927" cy="3742054"/>
          </a:xfrm>
          <a:custGeom>
            <a:avLst/>
            <a:gdLst/>
            <a:ahLst/>
            <a:cxnLst/>
            <a:rect r="r" b="b" t="t" l="l"/>
            <a:pathLst>
              <a:path h="3742054" w="6593927">
                <a:moveTo>
                  <a:pt x="0" y="0"/>
                </a:moveTo>
                <a:lnTo>
                  <a:pt x="6593928" y="0"/>
                </a:lnTo>
                <a:lnTo>
                  <a:pt x="6593928" y="3742054"/>
                </a:lnTo>
                <a:lnTo>
                  <a:pt x="0" y="3742054"/>
                </a:lnTo>
                <a:lnTo>
                  <a:pt x="0" y="0"/>
                </a:lnTo>
                <a:close/>
              </a:path>
            </a:pathLst>
          </a:custGeom>
          <a:blipFill>
            <a:blip r:embed="rId3"/>
            <a:stretch>
              <a:fillRect l="0" t="0" r="0" b="0"/>
            </a:stretch>
          </a:blipFill>
        </p:spPr>
      </p:sp>
      <p:sp>
        <p:nvSpPr>
          <p:cNvPr name="Freeform 23" id="23"/>
          <p:cNvSpPr/>
          <p:nvPr/>
        </p:nvSpPr>
        <p:spPr>
          <a:xfrm flipH="false" flipV="false" rot="0">
            <a:off x="9508977" y="5376787"/>
            <a:ext cx="5648936" cy="1988527"/>
          </a:xfrm>
          <a:custGeom>
            <a:avLst/>
            <a:gdLst/>
            <a:ahLst/>
            <a:cxnLst/>
            <a:rect r="r" b="b" t="t" l="l"/>
            <a:pathLst>
              <a:path h="1988527" w="5648936">
                <a:moveTo>
                  <a:pt x="0" y="0"/>
                </a:moveTo>
                <a:lnTo>
                  <a:pt x="5648936" y="0"/>
                </a:lnTo>
                <a:lnTo>
                  <a:pt x="5648936" y="1988527"/>
                </a:lnTo>
                <a:lnTo>
                  <a:pt x="0" y="1988527"/>
                </a:lnTo>
                <a:lnTo>
                  <a:pt x="0" y="0"/>
                </a:lnTo>
                <a:close/>
              </a:path>
            </a:pathLst>
          </a:custGeom>
          <a:blipFill>
            <a:blip r:embed="rId4"/>
            <a:stretch>
              <a:fillRect l="0" t="0" r="0" b="0"/>
            </a:stretch>
          </a:blipFill>
        </p:spPr>
      </p:sp>
      <p:sp>
        <p:nvSpPr>
          <p:cNvPr name="TextBox 24" id="24"/>
          <p:cNvSpPr txBox="true"/>
          <p:nvPr/>
        </p:nvSpPr>
        <p:spPr>
          <a:xfrm rot="0">
            <a:off x="1323867" y="1890146"/>
            <a:ext cx="2766964"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下载 Git</a:t>
            </a:r>
          </a:p>
        </p:txBody>
      </p:sp>
      <p:sp>
        <p:nvSpPr>
          <p:cNvPr name="TextBox 25" id="25"/>
          <p:cNvSpPr txBox="true"/>
          <p:nvPr/>
        </p:nvSpPr>
        <p:spPr>
          <a:xfrm rot="0">
            <a:off x="1167609" y="2960783"/>
            <a:ext cx="6805612" cy="120586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Git </a:t>
            </a:r>
            <a:r>
              <a:rPr lang="en-US" sz="1800">
                <a:solidFill>
                  <a:srgbClr val="000000"/>
                </a:solidFill>
                <a:latin typeface="阿里巴巴普惠体"/>
                <a:ea typeface="阿里巴巴普惠体"/>
                <a:cs typeface="阿里巴巴普惠体"/>
                <a:sym typeface="阿里巴巴普惠体"/>
              </a:rPr>
              <a:t>是用于管理博客代码版本以及推送博客内容到 GitHub 的重要工具，当然它的用处不止于此，总之程序员必备。</a:t>
            </a:r>
            <a:r>
              <a:rPr lang="en-US" sz="1800" u="sng">
                <a:solidFill>
                  <a:srgbClr val="000000"/>
                </a:solidFill>
                <a:latin typeface="阿里巴巴普惠体"/>
                <a:ea typeface="阿里巴巴普惠体"/>
                <a:cs typeface="阿里巴巴普惠体"/>
                <a:sym typeface="阿里巴巴普惠体"/>
                <a:hlinkClick r:id="rId5" tooltip="https://git-scm.com"/>
              </a:rPr>
              <a:t>Git 官方网站</a:t>
            </a:r>
          </a:p>
          <a:p>
            <a:pPr algn="l">
              <a:lnSpc>
                <a:spcPts val="3240"/>
              </a:lnSpc>
            </a:pPr>
          </a:p>
        </p:txBody>
      </p:sp>
      <p:sp>
        <p:nvSpPr>
          <p:cNvPr name="TextBox 26" id="26"/>
          <p:cNvSpPr txBox="true"/>
          <p:nvPr/>
        </p:nvSpPr>
        <p:spPr>
          <a:xfrm rot="0">
            <a:off x="9682283" y="1828897"/>
            <a:ext cx="2651162"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安装 Git</a:t>
            </a:r>
          </a:p>
        </p:txBody>
      </p:sp>
      <p:sp>
        <p:nvSpPr>
          <p:cNvPr name="TextBox 27" id="27"/>
          <p:cNvSpPr txBox="true"/>
          <p:nvPr/>
        </p:nvSpPr>
        <p:spPr>
          <a:xfrm rot="0">
            <a:off x="9539062" y="3218462"/>
            <a:ext cx="6805612" cy="1615440"/>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同样根据操作系统类型下载合适的安装包进行</a:t>
            </a:r>
            <a:r>
              <a:rPr lang="en-US" sz="1800">
                <a:solidFill>
                  <a:srgbClr val="000000"/>
                </a:solidFill>
                <a:latin typeface="阿里巴巴普惠体"/>
                <a:ea typeface="阿里巴巴普惠体"/>
                <a:cs typeface="阿里巴巴普惠体"/>
                <a:sym typeface="阿里巴巴普惠体"/>
              </a:rPr>
              <a:t>安装。安装完成后，在命令行中输入</a:t>
            </a:r>
            <a:r>
              <a:rPr lang="en-US" sz="1800" b="true">
                <a:solidFill>
                  <a:srgbClr val="000000"/>
                </a:solidFill>
                <a:latin typeface="阿里巴巴普惠体 Bold"/>
                <a:ea typeface="阿里巴巴普惠体 Bold"/>
                <a:cs typeface="阿里巴巴普惠体 Bold"/>
                <a:sym typeface="阿里巴巴普惠体 Bold"/>
              </a:rPr>
              <a:t>git --version</a:t>
            </a:r>
            <a:r>
              <a:rPr lang="en-US" sz="1800">
                <a:solidFill>
                  <a:srgbClr val="000000"/>
                </a:solidFill>
                <a:latin typeface="阿里巴巴普惠体"/>
                <a:ea typeface="阿里巴巴普惠体"/>
                <a:cs typeface="阿里巴巴普惠体"/>
                <a:sym typeface="阿里巴巴普惠体"/>
              </a:rPr>
              <a:t>若显示 Git 的版本信息，则表明安装成功。</a:t>
            </a:r>
          </a:p>
          <a:p>
            <a:pPr algn="l">
              <a:lnSpc>
                <a:spcPts val="3240"/>
              </a:lnSpc>
            </a:pPr>
          </a:p>
        </p:txBody>
      </p:sp>
      <p:sp>
        <p:nvSpPr>
          <p:cNvPr name="TextBox 28" id="28"/>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Git下载安装</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507002" cy="1811088"/>
            <a:chOff x="0" y="0"/>
            <a:chExt cx="2009336" cy="2414784"/>
          </a:xfrm>
        </p:grpSpPr>
        <p:sp>
          <p:nvSpPr>
            <p:cNvPr name="Freeform 3" id="3"/>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4" id="4"/>
          <p:cNvGrpSpPr/>
          <p:nvPr/>
        </p:nvGrpSpPr>
        <p:grpSpPr>
          <a:xfrm rot="0">
            <a:off x="706356" y="0"/>
            <a:ext cx="1235022" cy="1070356"/>
            <a:chOff x="0" y="0"/>
            <a:chExt cx="1646696" cy="1427142"/>
          </a:xfrm>
        </p:grpSpPr>
        <p:sp>
          <p:nvSpPr>
            <p:cNvPr name="Freeform 5" id="5"/>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6" id="6"/>
          <p:cNvGrpSpPr/>
          <p:nvPr/>
        </p:nvGrpSpPr>
        <p:grpSpPr>
          <a:xfrm rot="0">
            <a:off x="16669660" y="9078393"/>
            <a:ext cx="1618340" cy="1208607"/>
            <a:chOff x="0" y="0"/>
            <a:chExt cx="2157786" cy="1611476"/>
          </a:xfrm>
        </p:grpSpPr>
        <p:sp>
          <p:nvSpPr>
            <p:cNvPr name="Freeform 7" id="7"/>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8" id="8"/>
          <p:cNvGrpSpPr/>
          <p:nvPr/>
        </p:nvGrpSpPr>
        <p:grpSpPr>
          <a:xfrm rot="0">
            <a:off x="17715812" y="8731245"/>
            <a:ext cx="572188" cy="1283784"/>
            <a:chOff x="0" y="0"/>
            <a:chExt cx="762918" cy="1711712"/>
          </a:xfrm>
        </p:grpSpPr>
        <p:sp>
          <p:nvSpPr>
            <p:cNvPr name="Freeform 9" id="9"/>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grpSp>
        <p:nvGrpSpPr>
          <p:cNvPr name="Group 10" id="10"/>
          <p:cNvGrpSpPr/>
          <p:nvPr/>
        </p:nvGrpSpPr>
        <p:grpSpPr>
          <a:xfrm rot="0">
            <a:off x="9116938" y="1259535"/>
            <a:ext cx="108783" cy="108783"/>
            <a:chOff x="0" y="0"/>
            <a:chExt cx="145044" cy="145044"/>
          </a:xfrm>
        </p:grpSpPr>
        <p:sp>
          <p:nvSpPr>
            <p:cNvPr name="Freeform 11" id="11"/>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2" id="12"/>
          <p:cNvGrpSpPr/>
          <p:nvPr/>
        </p:nvGrpSpPr>
        <p:grpSpPr>
          <a:xfrm rot="0">
            <a:off x="9268286" y="1259535"/>
            <a:ext cx="108783" cy="108783"/>
            <a:chOff x="0" y="0"/>
            <a:chExt cx="145044" cy="145044"/>
          </a:xfrm>
        </p:grpSpPr>
        <p:sp>
          <p:nvSpPr>
            <p:cNvPr name="Freeform 13" id="1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4" id="14"/>
          <p:cNvGrpSpPr/>
          <p:nvPr/>
        </p:nvGrpSpPr>
        <p:grpSpPr>
          <a:xfrm rot="0">
            <a:off x="9419635" y="1259535"/>
            <a:ext cx="108783" cy="108783"/>
            <a:chOff x="0" y="0"/>
            <a:chExt cx="145044" cy="145044"/>
          </a:xfrm>
        </p:grpSpPr>
        <p:sp>
          <p:nvSpPr>
            <p:cNvPr name="Freeform 15" id="1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16" id="16"/>
          <p:cNvGrpSpPr/>
          <p:nvPr/>
        </p:nvGrpSpPr>
        <p:grpSpPr>
          <a:xfrm rot="0">
            <a:off x="1028700" y="1811088"/>
            <a:ext cx="4097001" cy="1227882"/>
            <a:chOff x="0" y="0"/>
            <a:chExt cx="5462669" cy="1637176"/>
          </a:xfrm>
        </p:grpSpPr>
        <p:sp>
          <p:nvSpPr>
            <p:cNvPr name="Freeform 17" id="17"/>
            <p:cNvSpPr/>
            <p:nvPr/>
          </p:nvSpPr>
          <p:spPr>
            <a:xfrm flipH="false" flipV="false" rot="0">
              <a:off x="0" y="0"/>
              <a:ext cx="5462669" cy="1637157"/>
            </a:xfrm>
            <a:custGeom>
              <a:avLst/>
              <a:gdLst/>
              <a:ahLst/>
              <a:cxnLst/>
              <a:rect r="r" b="b" t="t" l="l"/>
              <a:pathLst>
                <a:path h="1637157" w="5462669">
                  <a:moveTo>
                    <a:pt x="0" y="0"/>
                  </a:moveTo>
                  <a:lnTo>
                    <a:pt x="5462669" y="0"/>
                  </a:lnTo>
                  <a:lnTo>
                    <a:pt x="5462669" y="1637157"/>
                  </a:lnTo>
                  <a:lnTo>
                    <a:pt x="0" y="1637157"/>
                  </a:lnTo>
                  <a:close/>
                </a:path>
              </a:pathLst>
            </a:custGeom>
            <a:solidFill>
              <a:srgbClr val="113AA6"/>
            </a:solidFill>
          </p:spPr>
        </p:sp>
      </p:grpSp>
      <p:sp>
        <p:nvSpPr>
          <p:cNvPr name="Freeform 18" id="18"/>
          <p:cNvSpPr/>
          <p:nvPr/>
        </p:nvSpPr>
        <p:spPr>
          <a:xfrm flipH="false" flipV="false" rot="0">
            <a:off x="3975029" y="1952562"/>
            <a:ext cx="969506" cy="944933"/>
          </a:xfrm>
          <a:custGeom>
            <a:avLst/>
            <a:gdLst/>
            <a:ahLst/>
            <a:cxnLst/>
            <a:rect r="r" b="b" t="t" l="l"/>
            <a:pathLst>
              <a:path h="944933" w="969506">
                <a:moveTo>
                  <a:pt x="0" y="0"/>
                </a:moveTo>
                <a:lnTo>
                  <a:pt x="969506" y="0"/>
                </a:lnTo>
                <a:lnTo>
                  <a:pt x="969506" y="944934"/>
                </a:lnTo>
                <a:lnTo>
                  <a:pt x="0" y="944934"/>
                </a:lnTo>
                <a:lnTo>
                  <a:pt x="0" y="0"/>
                </a:lnTo>
                <a:close/>
              </a:path>
            </a:pathLst>
          </a:custGeom>
          <a:blipFill>
            <a:blip r:embed="rId2"/>
            <a:stretch>
              <a:fillRect l="0" t="0" r="0" b="0"/>
            </a:stretch>
          </a:blipFill>
        </p:spPr>
      </p:sp>
      <p:sp>
        <p:nvSpPr>
          <p:cNvPr name="Freeform 19" id="19"/>
          <p:cNvSpPr/>
          <p:nvPr/>
        </p:nvSpPr>
        <p:spPr>
          <a:xfrm flipH="false" flipV="false" rot="0">
            <a:off x="7879025" y="1568343"/>
            <a:ext cx="7018742" cy="3886628"/>
          </a:xfrm>
          <a:custGeom>
            <a:avLst/>
            <a:gdLst/>
            <a:ahLst/>
            <a:cxnLst/>
            <a:rect r="r" b="b" t="t" l="l"/>
            <a:pathLst>
              <a:path h="3886628" w="7018742">
                <a:moveTo>
                  <a:pt x="0" y="0"/>
                </a:moveTo>
                <a:lnTo>
                  <a:pt x="7018742" y="0"/>
                </a:lnTo>
                <a:lnTo>
                  <a:pt x="7018742" y="3886628"/>
                </a:lnTo>
                <a:lnTo>
                  <a:pt x="0" y="3886628"/>
                </a:lnTo>
                <a:lnTo>
                  <a:pt x="0" y="0"/>
                </a:lnTo>
                <a:close/>
              </a:path>
            </a:pathLst>
          </a:custGeom>
          <a:blipFill>
            <a:blip r:embed="rId3"/>
            <a:stretch>
              <a:fillRect l="0" t="0" r="0" b="0"/>
            </a:stretch>
          </a:blipFill>
        </p:spPr>
      </p:sp>
      <p:sp>
        <p:nvSpPr>
          <p:cNvPr name="Freeform 20" id="20"/>
          <p:cNvSpPr/>
          <p:nvPr/>
        </p:nvSpPr>
        <p:spPr>
          <a:xfrm flipH="false" flipV="false" rot="0">
            <a:off x="7879025" y="5959796"/>
            <a:ext cx="7018742" cy="3833834"/>
          </a:xfrm>
          <a:custGeom>
            <a:avLst/>
            <a:gdLst/>
            <a:ahLst/>
            <a:cxnLst/>
            <a:rect r="r" b="b" t="t" l="l"/>
            <a:pathLst>
              <a:path h="3833834" w="7018742">
                <a:moveTo>
                  <a:pt x="0" y="0"/>
                </a:moveTo>
                <a:lnTo>
                  <a:pt x="7018742" y="0"/>
                </a:lnTo>
                <a:lnTo>
                  <a:pt x="7018742" y="3833834"/>
                </a:lnTo>
                <a:lnTo>
                  <a:pt x="0" y="3833834"/>
                </a:lnTo>
                <a:lnTo>
                  <a:pt x="0" y="0"/>
                </a:lnTo>
                <a:close/>
              </a:path>
            </a:pathLst>
          </a:custGeom>
          <a:blipFill>
            <a:blip r:embed="rId4"/>
            <a:stretch>
              <a:fillRect l="0" t="-688" r="0" b="-688"/>
            </a:stretch>
          </a:blipFill>
        </p:spPr>
      </p:sp>
      <p:sp>
        <p:nvSpPr>
          <p:cNvPr name="TextBox 21" id="21"/>
          <p:cNvSpPr txBox="true"/>
          <p:nvPr/>
        </p:nvSpPr>
        <p:spPr>
          <a:xfrm rot="0">
            <a:off x="7122320" y="411261"/>
            <a:ext cx="4812197"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注册 GitHub 账号</a:t>
            </a:r>
          </a:p>
        </p:txBody>
      </p:sp>
      <p:sp>
        <p:nvSpPr>
          <p:cNvPr name="TextBox 22" id="22"/>
          <p:cNvSpPr txBox="true"/>
          <p:nvPr/>
        </p:nvSpPr>
        <p:spPr>
          <a:xfrm rot="0">
            <a:off x="1323867" y="2186904"/>
            <a:ext cx="2651162" cy="466725"/>
          </a:xfrm>
          <a:prstGeom prst="rect">
            <a:avLst/>
          </a:prstGeom>
        </p:spPr>
        <p:txBody>
          <a:bodyPr anchor="t" rtlCol="false" tIns="0" lIns="0" bIns="0" rIns="0">
            <a:spAutoFit/>
          </a:bodyPr>
          <a:lstStyle/>
          <a:p>
            <a:pPr algn="ctr">
              <a:lnSpc>
                <a:spcPts val="3600"/>
              </a:lnSpc>
            </a:pPr>
            <a:r>
              <a:rPr lang="en-US" sz="3000">
                <a:solidFill>
                  <a:srgbClr val="FFFFFF"/>
                </a:solidFill>
                <a:latin typeface="字由点字倔强黑"/>
                <a:ea typeface="字由点字倔强黑"/>
                <a:cs typeface="字由点字倔强黑"/>
                <a:sym typeface="字由点字倔强黑"/>
              </a:rPr>
              <a:t>注册 GitHub</a:t>
            </a:r>
          </a:p>
        </p:txBody>
      </p:sp>
      <p:sp>
        <p:nvSpPr>
          <p:cNvPr name="TextBox 23" id="23"/>
          <p:cNvSpPr txBox="true"/>
          <p:nvPr/>
        </p:nvSpPr>
        <p:spPr>
          <a:xfrm rot="0">
            <a:off x="572223" y="5366145"/>
            <a:ext cx="5590855"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打开浏览器，</a:t>
            </a:r>
            <a:r>
              <a:rPr lang="en-US" sz="1800" u="none">
                <a:solidFill>
                  <a:srgbClr val="000000"/>
                </a:solidFill>
                <a:latin typeface="阿里巴巴普惠体"/>
                <a:ea typeface="阿里巴巴普惠体"/>
                <a:cs typeface="阿里巴巴普惠体"/>
                <a:sym typeface="阿里巴巴普惠体"/>
              </a:rPr>
              <a:t>访问</a:t>
            </a:r>
            <a:r>
              <a:rPr lang="en-US" sz="1800" u="none">
                <a:solidFill>
                  <a:srgbClr val="000000"/>
                </a:solidFill>
                <a:latin typeface="阿里巴巴普惠体"/>
                <a:ea typeface="阿里巴巴普惠体"/>
                <a:cs typeface="阿里巴巴普惠体"/>
                <a:sym typeface="阿里巴巴普惠体"/>
              </a:rPr>
              <a:t> </a:t>
            </a:r>
            <a:r>
              <a:rPr lang="en-US" sz="1800" u="sng">
                <a:solidFill>
                  <a:srgbClr val="000000"/>
                </a:solidFill>
                <a:latin typeface="阿里巴巴普惠体"/>
                <a:ea typeface="阿里巴巴普惠体"/>
                <a:cs typeface="阿里巴巴普惠体"/>
                <a:sym typeface="阿里巴巴普惠体"/>
                <a:hlinkClick r:id="rId5" tooltip="https://github.com"/>
              </a:rPr>
              <a:t>GitHub 官网</a:t>
            </a:r>
            <a:r>
              <a:rPr lang="en-US" sz="1800">
                <a:solidFill>
                  <a:srgbClr val="000000"/>
                </a:solidFill>
                <a:latin typeface="阿里巴巴普惠体"/>
                <a:ea typeface="阿里巴巴普惠体"/>
                <a:cs typeface="阿里巴巴普惠体"/>
                <a:sym typeface="阿里巴巴普惠体"/>
              </a:rPr>
              <a:t>。在首页上找到“Sign up”按钮，点击后按照提示填写相关信息，包括用户名、邮箱地址和密码等，完成注册过程。这个账号将作为存储博客文件的仓库，承载着博客的所有代码和内容。</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238943" y="2925211"/>
            <a:ext cx="8705705" cy="2009775"/>
          </a:xfrm>
          <a:prstGeom prst="rect">
            <a:avLst/>
          </a:prstGeom>
        </p:spPr>
        <p:txBody>
          <a:bodyPr anchor="t" rtlCol="false" tIns="0" lIns="0" bIns="0" rIns="0">
            <a:spAutoFit/>
          </a:bodyPr>
          <a:lstStyle/>
          <a:p>
            <a:pPr algn="ctr">
              <a:lnSpc>
                <a:spcPts val="15849"/>
              </a:lnSpc>
            </a:pPr>
            <a:r>
              <a:rPr lang="en-US" sz="13207">
                <a:solidFill>
                  <a:srgbClr val="315CBE"/>
                </a:solidFill>
                <a:latin typeface="字由点字倔强黑"/>
                <a:ea typeface="字由点字倔强黑"/>
                <a:cs typeface="字由点字倔强黑"/>
                <a:sym typeface="字由点字倔强黑"/>
              </a:rPr>
              <a:t>PART 02</a:t>
            </a:r>
          </a:p>
        </p:txBody>
      </p:sp>
      <p:sp>
        <p:nvSpPr>
          <p:cNvPr name="TextBox 3" id="3"/>
          <p:cNvSpPr txBox="true"/>
          <p:nvPr/>
        </p:nvSpPr>
        <p:spPr>
          <a:xfrm rot="0">
            <a:off x="7297278" y="5258164"/>
            <a:ext cx="4589034" cy="714375"/>
          </a:xfrm>
          <a:prstGeom prst="rect">
            <a:avLst/>
          </a:prstGeom>
        </p:spPr>
        <p:txBody>
          <a:bodyPr anchor="t" rtlCol="false" tIns="0" lIns="0" bIns="0" rIns="0">
            <a:spAutoFit/>
          </a:bodyPr>
          <a:lstStyle/>
          <a:p>
            <a:pPr algn="ctr">
              <a:lnSpc>
                <a:spcPts val="5759"/>
              </a:lnSpc>
            </a:pPr>
            <a:r>
              <a:rPr lang="en-US" sz="4800">
                <a:solidFill>
                  <a:srgbClr val="315CBE"/>
                </a:solidFill>
                <a:latin typeface="字由点字倔强黑"/>
                <a:ea typeface="字由点字倔强黑"/>
                <a:cs typeface="字由点字倔强黑"/>
                <a:sym typeface="字由点字倔强黑"/>
              </a:rPr>
              <a:t>安装配置hexo</a:t>
            </a:r>
          </a:p>
        </p:txBody>
      </p:sp>
      <p:sp>
        <p:nvSpPr>
          <p:cNvPr name="TextBox 4" id="4"/>
          <p:cNvSpPr txBox="true"/>
          <p:nvPr/>
        </p:nvSpPr>
        <p:spPr>
          <a:xfrm rot="0">
            <a:off x="5879818" y="6181491"/>
            <a:ext cx="7423954" cy="1165862"/>
          </a:xfrm>
          <a:prstGeom prst="rect">
            <a:avLst/>
          </a:prstGeom>
        </p:spPr>
        <p:txBody>
          <a:bodyPr anchor="t" rtlCol="false" tIns="0" lIns="0" bIns="0" rIns="0">
            <a:spAutoFit/>
          </a:bodyPr>
          <a:lstStyle/>
          <a:p>
            <a:pPr algn="ctr">
              <a:lnSpc>
                <a:spcPts val="4859"/>
              </a:lnSpc>
            </a:pPr>
            <a:r>
              <a:rPr lang="en-US" sz="2699">
                <a:solidFill>
                  <a:srgbClr val="000000"/>
                </a:solidFill>
                <a:latin typeface="阿里巴巴普惠体"/>
                <a:ea typeface="阿里巴巴普惠体"/>
                <a:cs typeface="阿里巴巴普惠体"/>
                <a:sym typeface="阿里巴巴普惠体"/>
              </a:rPr>
              <a:t>完成博客目录的创建</a:t>
            </a:r>
          </a:p>
          <a:p>
            <a:pPr algn="ctr">
              <a:lnSpc>
                <a:spcPts val="4859"/>
              </a:lnSpc>
            </a:pPr>
            <a:r>
              <a:rPr lang="en-US" sz="2699">
                <a:solidFill>
                  <a:srgbClr val="000000"/>
                </a:solidFill>
                <a:latin typeface="阿里巴巴普惠体"/>
                <a:ea typeface="阿里巴巴普惠体"/>
                <a:cs typeface="阿里巴巴普惠体"/>
                <a:sym typeface="阿里巴巴普惠体"/>
              </a:rPr>
              <a:t>hexo的安装配置和博客的初始化</a:t>
            </a:r>
          </a:p>
        </p:txBody>
      </p:sp>
      <p:grpSp>
        <p:nvGrpSpPr>
          <p:cNvPr name="Group 5" id="5"/>
          <p:cNvGrpSpPr/>
          <p:nvPr/>
        </p:nvGrpSpPr>
        <p:grpSpPr>
          <a:xfrm rot="-10800000">
            <a:off x="13182576" y="1441590"/>
            <a:ext cx="5105424" cy="8845410"/>
            <a:chOff x="0" y="0"/>
            <a:chExt cx="6807232" cy="11793880"/>
          </a:xfrm>
        </p:grpSpPr>
        <p:sp>
          <p:nvSpPr>
            <p:cNvPr name="Freeform 6" id="6"/>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7" id="7"/>
          <p:cNvGrpSpPr/>
          <p:nvPr/>
        </p:nvGrpSpPr>
        <p:grpSpPr>
          <a:xfrm rot="0">
            <a:off x="12059224" y="6674886"/>
            <a:ext cx="3618035" cy="3612114"/>
            <a:chOff x="0" y="0"/>
            <a:chExt cx="4824046" cy="4816152"/>
          </a:xfrm>
        </p:grpSpPr>
        <p:sp>
          <p:nvSpPr>
            <p:cNvPr name="Freeform 8" id="8"/>
            <p:cNvSpPr/>
            <p:nvPr/>
          </p:nvSpPr>
          <p:spPr>
            <a:xfrm flipH="false" flipV="false" rot="0">
              <a:off x="0" y="-14478"/>
              <a:ext cx="5007991" cy="4830572"/>
            </a:xfrm>
            <a:custGeom>
              <a:avLst/>
              <a:gdLst/>
              <a:ahLst/>
              <a:cxnLst/>
              <a:rect r="r" b="b" t="t" l="l"/>
              <a:pathLst>
                <a:path h="4830572" w="5007991">
                  <a:moveTo>
                    <a:pt x="3438271" y="17653"/>
                  </a:moveTo>
                  <a:cubicBezTo>
                    <a:pt x="3687191" y="0"/>
                    <a:pt x="3943858" y="54102"/>
                    <a:pt x="4176141" y="188214"/>
                  </a:cubicBezTo>
                  <a:cubicBezTo>
                    <a:pt x="4795774" y="545973"/>
                    <a:pt x="5007991" y="1338199"/>
                    <a:pt x="4650359" y="1957832"/>
                  </a:cubicBezTo>
                  <a:lnTo>
                    <a:pt x="2991739" y="4830572"/>
                  </a:lnTo>
                  <a:lnTo>
                    <a:pt x="0" y="4830572"/>
                  </a:lnTo>
                  <a:lnTo>
                    <a:pt x="2406523" y="662432"/>
                  </a:lnTo>
                  <a:cubicBezTo>
                    <a:pt x="2630043" y="275209"/>
                    <a:pt x="3023362" y="46990"/>
                    <a:pt x="3438271" y="17653"/>
                  </a:cubicBezTo>
                  <a:close/>
                </a:path>
              </a:pathLst>
            </a:custGeom>
            <a:solidFill>
              <a:srgbClr val="4C77D2"/>
            </a:solidFill>
          </p:spPr>
        </p:sp>
      </p:grpSp>
      <p:grpSp>
        <p:nvGrpSpPr>
          <p:cNvPr name="Group 9" id="9"/>
          <p:cNvGrpSpPr/>
          <p:nvPr/>
        </p:nvGrpSpPr>
        <p:grpSpPr>
          <a:xfrm rot="0">
            <a:off x="0" y="0"/>
            <a:ext cx="5105424" cy="8845410"/>
            <a:chOff x="0" y="0"/>
            <a:chExt cx="6807232" cy="11793880"/>
          </a:xfrm>
        </p:grpSpPr>
        <p:sp>
          <p:nvSpPr>
            <p:cNvPr name="Freeform 10" id="10"/>
            <p:cNvSpPr/>
            <p:nvPr/>
          </p:nvSpPr>
          <p:spPr>
            <a:xfrm flipH="false" flipV="false" rot="0">
              <a:off x="0" y="0"/>
              <a:ext cx="6807200" cy="11793855"/>
            </a:xfrm>
            <a:custGeom>
              <a:avLst/>
              <a:gdLst/>
              <a:ahLst/>
              <a:cxnLst/>
              <a:rect r="r" b="b" t="t" l="l"/>
              <a:pathLst>
                <a:path h="11793855" w="6807200">
                  <a:moveTo>
                    <a:pt x="0" y="0"/>
                  </a:moveTo>
                  <a:lnTo>
                    <a:pt x="6807200" y="0"/>
                  </a:lnTo>
                  <a:lnTo>
                    <a:pt x="6791833" y="30099"/>
                  </a:lnTo>
                  <a:lnTo>
                    <a:pt x="0" y="11793855"/>
                  </a:lnTo>
                  <a:close/>
                </a:path>
              </a:pathLst>
            </a:custGeom>
            <a:solidFill>
              <a:srgbClr val="113AA6"/>
            </a:solidFill>
          </p:spPr>
        </p:sp>
      </p:grpSp>
      <p:grpSp>
        <p:nvGrpSpPr>
          <p:cNvPr name="Group 11" id="11"/>
          <p:cNvGrpSpPr/>
          <p:nvPr/>
        </p:nvGrpSpPr>
        <p:grpSpPr>
          <a:xfrm rot="-9000000">
            <a:off x="774517" y="4387960"/>
            <a:ext cx="1943148" cy="2866262"/>
            <a:chOff x="0" y="0"/>
            <a:chExt cx="2590864" cy="3821682"/>
          </a:xfrm>
        </p:grpSpPr>
        <p:sp>
          <p:nvSpPr>
            <p:cNvPr name="Freeform 12" id="12"/>
            <p:cNvSpPr/>
            <p:nvPr/>
          </p:nvSpPr>
          <p:spPr>
            <a:xfrm flipH="false" flipV="false" rot="0">
              <a:off x="0" y="0"/>
              <a:ext cx="2590800" cy="3821557"/>
            </a:xfrm>
            <a:custGeom>
              <a:avLst/>
              <a:gdLst/>
              <a:ahLst/>
              <a:cxnLst/>
              <a:rect r="r" b="b" t="t" l="l"/>
              <a:pathLst>
                <a:path h="3821557" w="2590800">
                  <a:moveTo>
                    <a:pt x="0" y="1295400"/>
                  </a:moveTo>
                  <a:cubicBezTo>
                    <a:pt x="0" y="580009"/>
                    <a:pt x="580009" y="0"/>
                    <a:pt x="1295400" y="0"/>
                  </a:cubicBezTo>
                  <a:cubicBezTo>
                    <a:pt x="2010791" y="0"/>
                    <a:pt x="2590800" y="580009"/>
                    <a:pt x="2590800" y="1295400"/>
                  </a:cubicBezTo>
                  <a:lnTo>
                    <a:pt x="2590800" y="2526157"/>
                  </a:lnTo>
                  <a:cubicBezTo>
                    <a:pt x="2590800" y="3241548"/>
                    <a:pt x="2010791" y="3821557"/>
                    <a:pt x="1295400" y="3821557"/>
                  </a:cubicBezTo>
                  <a:cubicBezTo>
                    <a:pt x="580009" y="3821557"/>
                    <a:pt x="0" y="3241675"/>
                    <a:pt x="0" y="2526284"/>
                  </a:cubicBezTo>
                  <a:close/>
                </a:path>
              </a:pathLst>
            </a:custGeom>
            <a:solidFill>
              <a:srgbClr val="4C77D2"/>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38260" y="1336418"/>
            <a:ext cx="108783" cy="108783"/>
            <a:chOff x="0" y="0"/>
            <a:chExt cx="145044" cy="145044"/>
          </a:xfrm>
        </p:grpSpPr>
        <p:sp>
          <p:nvSpPr>
            <p:cNvPr name="Freeform 3" id="3"/>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4" id="4"/>
          <p:cNvGrpSpPr/>
          <p:nvPr/>
        </p:nvGrpSpPr>
        <p:grpSpPr>
          <a:xfrm rot="0">
            <a:off x="9089608" y="1336418"/>
            <a:ext cx="108783" cy="108783"/>
            <a:chOff x="0" y="0"/>
            <a:chExt cx="145044" cy="145044"/>
          </a:xfrm>
        </p:grpSpPr>
        <p:sp>
          <p:nvSpPr>
            <p:cNvPr name="Freeform 5" id="5"/>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6" id="6"/>
          <p:cNvGrpSpPr/>
          <p:nvPr/>
        </p:nvGrpSpPr>
        <p:grpSpPr>
          <a:xfrm rot="0">
            <a:off x="9240957" y="1336418"/>
            <a:ext cx="108783" cy="108783"/>
            <a:chOff x="0" y="0"/>
            <a:chExt cx="145044" cy="145044"/>
          </a:xfrm>
        </p:grpSpPr>
        <p:sp>
          <p:nvSpPr>
            <p:cNvPr name="Freeform 7" id="7"/>
            <p:cNvSpPr/>
            <p:nvPr/>
          </p:nvSpPr>
          <p:spPr>
            <a:xfrm flipH="false" flipV="false" rot="0">
              <a:off x="0" y="0"/>
              <a:ext cx="145034" cy="145034"/>
            </a:xfrm>
            <a:custGeom>
              <a:avLst/>
              <a:gdLst/>
              <a:ahLst/>
              <a:cxnLst/>
              <a:rect r="r" b="b" t="t" l="l"/>
              <a:pathLst>
                <a:path h="145034" w="145034">
                  <a:moveTo>
                    <a:pt x="0" y="72517"/>
                  </a:moveTo>
                  <a:cubicBezTo>
                    <a:pt x="0" y="32512"/>
                    <a:pt x="32512" y="0"/>
                    <a:pt x="72517" y="0"/>
                  </a:cubicBezTo>
                  <a:cubicBezTo>
                    <a:pt x="112522" y="0"/>
                    <a:pt x="145034" y="32512"/>
                    <a:pt x="145034" y="72517"/>
                  </a:cubicBezTo>
                  <a:cubicBezTo>
                    <a:pt x="145034" y="112522"/>
                    <a:pt x="112522" y="145034"/>
                    <a:pt x="72517" y="145034"/>
                  </a:cubicBezTo>
                  <a:cubicBezTo>
                    <a:pt x="32512" y="145034"/>
                    <a:pt x="0" y="112522"/>
                    <a:pt x="0" y="72517"/>
                  </a:cubicBezTo>
                  <a:close/>
                </a:path>
              </a:pathLst>
            </a:custGeom>
            <a:solidFill>
              <a:srgbClr val="113AA6"/>
            </a:solidFill>
          </p:spPr>
        </p:sp>
      </p:grpSp>
      <p:grpSp>
        <p:nvGrpSpPr>
          <p:cNvPr name="Group 8" id="8"/>
          <p:cNvGrpSpPr/>
          <p:nvPr/>
        </p:nvGrpSpPr>
        <p:grpSpPr>
          <a:xfrm rot="0">
            <a:off x="0" y="0"/>
            <a:ext cx="1507002" cy="1811088"/>
            <a:chOff x="0" y="0"/>
            <a:chExt cx="2009336" cy="2414784"/>
          </a:xfrm>
        </p:grpSpPr>
        <p:sp>
          <p:nvSpPr>
            <p:cNvPr name="Freeform 9" id="9"/>
            <p:cNvSpPr/>
            <p:nvPr/>
          </p:nvSpPr>
          <p:spPr>
            <a:xfrm flipH="false" flipV="false" rot="0">
              <a:off x="0" y="0"/>
              <a:ext cx="2009394" cy="2414778"/>
            </a:xfrm>
            <a:custGeom>
              <a:avLst/>
              <a:gdLst/>
              <a:ahLst/>
              <a:cxnLst/>
              <a:rect r="r" b="b" t="t" l="l"/>
              <a:pathLst>
                <a:path h="2414778" w="2009394">
                  <a:moveTo>
                    <a:pt x="0" y="0"/>
                  </a:moveTo>
                  <a:lnTo>
                    <a:pt x="2009394" y="0"/>
                  </a:lnTo>
                  <a:lnTo>
                    <a:pt x="942594" y="1847723"/>
                  </a:lnTo>
                  <a:cubicBezTo>
                    <a:pt x="745998" y="2188337"/>
                    <a:pt x="400050" y="2388997"/>
                    <a:pt x="35179" y="2414778"/>
                  </a:cubicBezTo>
                  <a:lnTo>
                    <a:pt x="0" y="2413889"/>
                  </a:lnTo>
                  <a:close/>
                </a:path>
              </a:pathLst>
            </a:custGeom>
            <a:solidFill>
              <a:srgbClr val="113AA6"/>
            </a:solidFill>
          </p:spPr>
        </p:sp>
      </p:grpSp>
      <p:grpSp>
        <p:nvGrpSpPr>
          <p:cNvPr name="Group 10" id="10"/>
          <p:cNvGrpSpPr/>
          <p:nvPr/>
        </p:nvGrpSpPr>
        <p:grpSpPr>
          <a:xfrm rot="0">
            <a:off x="706356" y="0"/>
            <a:ext cx="1235022" cy="1070356"/>
            <a:chOff x="0" y="0"/>
            <a:chExt cx="1646696" cy="1427142"/>
          </a:xfrm>
        </p:grpSpPr>
        <p:sp>
          <p:nvSpPr>
            <p:cNvPr name="Freeform 11" id="11"/>
            <p:cNvSpPr/>
            <p:nvPr/>
          </p:nvSpPr>
          <p:spPr>
            <a:xfrm flipH="false" flipV="false" rot="0">
              <a:off x="-74041" y="0"/>
              <a:ext cx="1720723" cy="1501140"/>
            </a:xfrm>
            <a:custGeom>
              <a:avLst/>
              <a:gdLst/>
              <a:ahLst/>
              <a:cxnLst/>
              <a:rect r="r" b="b" t="t" l="l"/>
              <a:pathLst>
                <a:path h="1501140" w="1720723">
                  <a:moveTo>
                    <a:pt x="516255" y="0"/>
                  </a:moveTo>
                  <a:lnTo>
                    <a:pt x="1720723" y="0"/>
                  </a:lnTo>
                  <a:lnTo>
                    <a:pt x="1047369" y="1166241"/>
                  </a:lnTo>
                  <a:cubicBezTo>
                    <a:pt x="903351" y="1415669"/>
                    <a:pt x="584327" y="1501140"/>
                    <a:pt x="334899" y="1357122"/>
                  </a:cubicBezTo>
                  <a:cubicBezTo>
                    <a:pt x="85471" y="1213104"/>
                    <a:pt x="0" y="894207"/>
                    <a:pt x="144018" y="644652"/>
                  </a:cubicBezTo>
                  <a:close/>
                </a:path>
              </a:pathLst>
            </a:custGeom>
            <a:solidFill>
              <a:srgbClr val="4C77D2"/>
            </a:solidFill>
          </p:spPr>
        </p:sp>
      </p:grpSp>
      <p:grpSp>
        <p:nvGrpSpPr>
          <p:cNvPr name="Group 12" id="12"/>
          <p:cNvGrpSpPr/>
          <p:nvPr/>
        </p:nvGrpSpPr>
        <p:grpSpPr>
          <a:xfrm rot="0">
            <a:off x="16669660" y="9078393"/>
            <a:ext cx="1618340" cy="1208607"/>
            <a:chOff x="0" y="0"/>
            <a:chExt cx="2157786" cy="1611476"/>
          </a:xfrm>
        </p:grpSpPr>
        <p:sp>
          <p:nvSpPr>
            <p:cNvPr name="Freeform 13" id="13"/>
            <p:cNvSpPr/>
            <p:nvPr/>
          </p:nvSpPr>
          <p:spPr>
            <a:xfrm flipH="false" flipV="false" rot="0">
              <a:off x="0" y="-12700"/>
              <a:ext cx="2157730" cy="1624203"/>
            </a:xfrm>
            <a:custGeom>
              <a:avLst/>
              <a:gdLst/>
              <a:ahLst/>
              <a:cxnLst/>
              <a:rect r="r" b="b" t="t" l="l"/>
              <a:pathLst>
                <a:path h="1624203" w="2157730">
                  <a:moveTo>
                    <a:pt x="1508760" y="15494"/>
                  </a:moveTo>
                  <a:cubicBezTo>
                    <a:pt x="1727708" y="0"/>
                    <a:pt x="1953387" y="47498"/>
                    <a:pt x="2157730" y="165481"/>
                  </a:cubicBezTo>
                  <a:lnTo>
                    <a:pt x="2157730" y="1624203"/>
                  </a:lnTo>
                  <a:lnTo>
                    <a:pt x="0" y="1624203"/>
                  </a:lnTo>
                  <a:lnTo>
                    <a:pt x="601345" y="582549"/>
                  </a:lnTo>
                  <a:cubicBezTo>
                    <a:pt x="798068" y="241935"/>
                    <a:pt x="1143889" y="41275"/>
                    <a:pt x="1508760" y="15494"/>
                  </a:cubicBezTo>
                  <a:close/>
                </a:path>
              </a:pathLst>
            </a:custGeom>
            <a:solidFill>
              <a:srgbClr val="4C77D2"/>
            </a:solidFill>
          </p:spPr>
        </p:sp>
      </p:grpSp>
      <p:grpSp>
        <p:nvGrpSpPr>
          <p:cNvPr name="Group 14" id="14"/>
          <p:cNvGrpSpPr/>
          <p:nvPr/>
        </p:nvGrpSpPr>
        <p:grpSpPr>
          <a:xfrm rot="0">
            <a:off x="17715812" y="8731245"/>
            <a:ext cx="572188" cy="1283784"/>
            <a:chOff x="0" y="0"/>
            <a:chExt cx="762918" cy="1711712"/>
          </a:xfrm>
        </p:grpSpPr>
        <p:sp>
          <p:nvSpPr>
            <p:cNvPr name="Freeform 15" id="15"/>
            <p:cNvSpPr/>
            <p:nvPr/>
          </p:nvSpPr>
          <p:spPr>
            <a:xfrm flipH="false" flipV="false" rot="0">
              <a:off x="-43688" y="0"/>
              <a:ext cx="806577" cy="1755521"/>
            </a:xfrm>
            <a:custGeom>
              <a:avLst/>
              <a:gdLst/>
              <a:ahLst/>
              <a:cxnLst/>
              <a:rect r="r" b="b" t="t" l="l"/>
              <a:pathLst>
                <a:path h="1755521" w="806577">
                  <a:moveTo>
                    <a:pt x="806577" y="0"/>
                  </a:moveTo>
                  <a:lnTo>
                    <a:pt x="806577" y="1231392"/>
                  </a:lnTo>
                  <a:lnTo>
                    <a:pt x="618109" y="1557782"/>
                  </a:lnTo>
                  <a:cubicBezTo>
                    <a:pt x="533146" y="1704975"/>
                    <a:pt x="344805" y="1755521"/>
                    <a:pt x="197612" y="1670431"/>
                  </a:cubicBezTo>
                  <a:cubicBezTo>
                    <a:pt x="50419" y="1585341"/>
                    <a:pt x="0" y="1397127"/>
                    <a:pt x="84963" y="1249934"/>
                  </a:cubicBezTo>
                  <a:close/>
                </a:path>
              </a:pathLst>
            </a:custGeom>
            <a:solidFill>
              <a:srgbClr val="113AA6"/>
            </a:solidFill>
          </p:spPr>
        </p:sp>
      </p:grpSp>
      <p:sp>
        <p:nvSpPr>
          <p:cNvPr name="Freeform 16" id="16"/>
          <p:cNvSpPr/>
          <p:nvPr/>
        </p:nvSpPr>
        <p:spPr>
          <a:xfrm flipH="false" flipV="false" rot="0">
            <a:off x="1798072" y="6052166"/>
            <a:ext cx="12386944" cy="2152232"/>
          </a:xfrm>
          <a:custGeom>
            <a:avLst/>
            <a:gdLst/>
            <a:ahLst/>
            <a:cxnLst/>
            <a:rect r="r" b="b" t="t" l="l"/>
            <a:pathLst>
              <a:path h="2152232" w="12386944">
                <a:moveTo>
                  <a:pt x="0" y="0"/>
                </a:moveTo>
                <a:lnTo>
                  <a:pt x="12386944" y="0"/>
                </a:lnTo>
                <a:lnTo>
                  <a:pt x="12386944" y="2152231"/>
                </a:lnTo>
                <a:lnTo>
                  <a:pt x="0" y="2152231"/>
                </a:lnTo>
                <a:lnTo>
                  <a:pt x="0" y="0"/>
                </a:lnTo>
                <a:close/>
              </a:path>
            </a:pathLst>
          </a:custGeom>
          <a:blipFill>
            <a:blip r:embed="rId2"/>
            <a:stretch>
              <a:fillRect l="0" t="0" r="0" b="0"/>
            </a:stretch>
          </a:blipFill>
        </p:spPr>
      </p:sp>
      <p:sp>
        <p:nvSpPr>
          <p:cNvPr name="TextBox 17" id="17"/>
          <p:cNvSpPr txBox="true"/>
          <p:nvPr/>
        </p:nvSpPr>
        <p:spPr>
          <a:xfrm rot="0">
            <a:off x="7122319" y="411261"/>
            <a:ext cx="4043362" cy="647700"/>
          </a:xfrm>
          <a:prstGeom prst="rect">
            <a:avLst/>
          </a:prstGeom>
        </p:spPr>
        <p:txBody>
          <a:bodyPr anchor="t" rtlCol="false" tIns="0" lIns="0" bIns="0" rIns="0">
            <a:spAutoFit/>
          </a:bodyPr>
          <a:lstStyle/>
          <a:p>
            <a:pPr algn="ctr">
              <a:lnSpc>
                <a:spcPts val="5040"/>
              </a:lnSpc>
            </a:pPr>
            <a:r>
              <a:rPr lang="en-US" sz="4200">
                <a:solidFill>
                  <a:srgbClr val="113AA6"/>
                </a:solidFill>
                <a:latin typeface="字由点字倔强黑"/>
                <a:ea typeface="字由点字倔强黑"/>
                <a:cs typeface="字由点字倔强黑"/>
                <a:sym typeface="字由点字倔强黑"/>
              </a:rPr>
              <a:t>创建博客目录</a:t>
            </a:r>
          </a:p>
        </p:txBody>
      </p:sp>
      <p:sp>
        <p:nvSpPr>
          <p:cNvPr name="TextBox 18" id="18"/>
          <p:cNvSpPr txBox="true"/>
          <p:nvPr/>
        </p:nvSpPr>
        <p:spPr>
          <a:xfrm rot="0">
            <a:off x="1798072" y="2234144"/>
            <a:ext cx="3390597" cy="466725"/>
          </a:xfrm>
          <a:prstGeom prst="rect">
            <a:avLst/>
          </a:prstGeom>
        </p:spPr>
        <p:txBody>
          <a:bodyPr anchor="t" rtlCol="false" tIns="0" lIns="0" bIns="0" rIns="0">
            <a:spAutoFit/>
          </a:bodyPr>
          <a:lstStyle/>
          <a:p>
            <a:pPr algn="l">
              <a:lnSpc>
                <a:spcPts val="3600"/>
              </a:lnSpc>
            </a:pPr>
            <a:r>
              <a:rPr lang="en-US" sz="3000">
                <a:solidFill>
                  <a:srgbClr val="113AA6"/>
                </a:solidFill>
                <a:latin typeface="字由点字倔强黑"/>
                <a:ea typeface="字由点字倔强黑"/>
                <a:cs typeface="字由点字倔强黑"/>
                <a:sym typeface="字由点字倔强黑"/>
              </a:rPr>
              <a:t>创建博客目录</a:t>
            </a:r>
          </a:p>
        </p:txBody>
      </p:sp>
      <p:sp>
        <p:nvSpPr>
          <p:cNvPr name="TextBox 19" id="19"/>
          <p:cNvSpPr txBox="true"/>
          <p:nvPr/>
        </p:nvSpPr>
        <p:spPr>
          <a:xfrm rot="0">
            <a:off x="1798072" y="3118485"/>
            <a:ext cx="7194579" cy="2025015"/>
          </a:xfrm>
          <a:prstGeom prst="rect">
            <a:avLst/>
          </a:prstGeom>
        </p:spPr>
        <p:txBody>
          <a:bodyPr anchor="t" rtlCol="false" tIns="0" lIns="0" bIns="0" rIns="0">
            <a:spAutoFit/>
          </a:bodyPr>
          <a:lstStyle/>
          <a:p>
            <a:pPr algn="l">
              <a:lnSpc>
                <a:spcPts val="3240"/>
              </a:lnSpc>
            </a:pPr>
            <a:r>
              <a:rPr lang="en-US" sz="1800">
                <a:solidFill>
                  <a:srgbClr val="000000"/>
                </a:solidFill>
                <a:latin typeface="阿里巴巴普惠体"/>
                <a:ea typeface="阿里巴巴普惠体"/>
                <a:cs typeface="阿里巴巴普惠体"/>
                <a:sym typeface="阿里巴巴普惠体"/>
              </a:rPr>
              <a:t>在本地计算机的硬盘上，选择一个你方便管理的位置（例如 D 盘根目录或者用户目录下的某个</a:t>
            </a:r>
            <a:r>
              <a:rPr lang="en-US" sz="1800">
                <a:solidFill>
                  <a:srgbClr val="000000"/>
                </a:solidFill>
                <a:latin typeface="阿里巴巴普惠体"/>
                <a:ea typeface="阿里巴巴普惠体"/>
                <a:cs typeface="阿里巴巴普惠体"/>
                <a:sym typeface="阿里巴巴普惠体"/>
              </a:rPr>
              <a:t>文件夹），创建一个新的文件夹，将其命名为blog（你也可以根据自己的喜好命名，但要注意避免使用特殊字符和空格）。这个文件夹将作为博客项目的根目录，后续所有与博客相关的文件和操作都将在这个目录下进行。</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DAGrOfZpMS0</dc:identifier>
  <dcterms:modified xsi:type="dcterms:W3CDTF">2011-08-01T06:04:30Z</dcterms:modified>
  <cp:revision>1</cp:revision>
  <dc:title>扎西尖措</dc:title>
</cp:coreProperties>
</file>

<file path=docProps/thumbnail.jpeg>
</file>